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1"/>
  </p:notesMasterIdLst>
  <p:handoutMasterIdLst>
    <p:handoutMasterId r:id="rId32"/>
  </p:handoutMasterIdLst>
  <p:sldIdLst>
    <p:sldId id="261" r:id="rId6"/>
    <p:sldId id="432" r:id="rId7"/>
    <p:sldId id="433" r:id="rId8"/>
    <p:sldId id="295" r:id="rId9"/>
    <p:sldId id="456" r:id="rId10"/>
    <p:sldId id="435" r:id="rId11"/>
    <p:sldId id="436" r:id="rId12"/>
    <p:sldId id="434" r:id="rId13"/>
    <p:sldId id="438" r:id="rId14"/>
    <p:sldId id="437" r:id="rId15"/>
    <p:sldId id="439" r:id="rId16"/>
    <p:sldId id="450" r:id="rId17"/>
    <p:sldId id="441" r:id="rId18"/>
    <p:sldId id="268" r:id="rId19"/>
    <p:sldId id="451" r:id="rId20"/>
    <p:sldId id="297" r:id="rId21"/>
    <p:sldId id="458" r:id="rId22"/>
    <p:sldId id="411" r:id="rId23"/>
    <p:sldId id="452" r:id="rId24"/>
    <p:sldId id="454" r:id="rId25"/>
    <p:sldId id="291" r:id="rId26"/>
    <p:sldId id="274" r:id="rId27"/>
    <p:sldId id="294" r:id="rId28"/>
    <p:sldId id="453" r:id="rId29"/>
    <p:sldId id="275" r:id="rId3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4424D"/>
    <a:srgbClr val="FF4E19"/>
    <a:srgbClr val="EF9275"/>
    <a:srgbClr val="387AAB"/>
    <a:srgbClr val="F8D3C8"/>
    <a:srgbClr val="E6592B"/>
    <a:srgbClr val="ABBAC5"/>
    <a:srgbClr val="34424C"/>
    <a:srgbClr val="FFE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6" autoAdjust="0"/>
    <p:restoredTop sz="76226" autoAdjust="0"/>
  </p:normalViewPr>
  <p:slideViewPr>
    <p:cSldViewPr snapToGrid="0" snapToObjects="1">
      <p:cViewPr varScale="1">
        <p:scale>
          <a:sx n="87" d="100"/>
          <a:sy n="87" d="100"/>
        </p:scale>
        <p:origin x="2718" y="78"/>
      </p:cViewPr>
      <p:guideLst>
        <p:guide orient="horz" pos="2160"/>
        <p:guide pos="2880"/>
      </p:guideLst>
    </p:cSldViewPr>
  </p:slideViewPr>
  <p:notesTextViewPr>
    <p:cViewPr>
      <p:scale>
        <a:sx n="3" d="2"/>
        <a:sy n="3" d="2"/>
      </p:scale>
      <p:origin x="0" y="0"/>
    </p:cViewPr>
  </p:notesTextViewPr>
  <p:sorterViewPr>
    <p:cViewPr>
      <p:scale>
        <a:sx n="100" d="100"/>
        <a:sy n="100" d="100"/>
      </p:scale>
      <p:origin x="0" y="-4194"/>
    </p:cViewPr>
  </p:sorterViewPr>
  <p:notesViewPr>
    <p:cSldViewPr snapToGrid="0" snapToObjects="1">
      <p:cViewPr varScale="1">
        <p:scale>
          <a:sx n="84" d="100"/>
          <a:sy n="84" d="100"/>
        </p:scale>
        <p:origin x="351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D8EA7-3D6A-47C6-A3E2-0E647EEE6165}"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n-US"/>
        </a:p>
      </dgm:t>
    </dgm:pt>
    <dgm:pt modelId="{FE0C61C9-666C-4BE8-BFFA-C936829AACA7}">
      <dgm:prSet phldrT="[Text]" custT="1"/>
      <dgm:spPr/>
      <dgm:t>
        <a:bodyPr/>
        <a:lstStyle/>
        <a:p>
          <a:r>
            <a:rPr lang="en-US" sz="2000" dirty="0"/>
            <a:t>March / April</a:t>
          </a:r>
        </a:p>
      </dgm:t>
    </dgm:pt>
    <dgm:pt modelId="{3D58A2BC-C2A5-4D7F-A755-4145B662FFC6}" type="parTrans" cxnId="{CB2EA0B8-7F82-44BC-A660-07F0E9A6D939}">
      <dgm:prSet/>
      <dgm:spPr/>
      <dgm:t>
        <a:bodyPr/>
        <a:lstStyle/>
        <a:p>
          <a:endParaRPr lang="en-US"/>
        </a:p>
      </dgm:t>
    </dgm:pt>
    <dgm:pt modelId="{5D2E0DCE-7C14-49B3-A054-26B5CE2276AF}" type="sibTrans" cxnId="{CB2EA0B8-7F82-44BC-A660-07F0E9A6D939}">
      <dgm:prSet/>
      <dgm:spPr/>
      <dgm:t>
        <a:bodyPr/>
        <a:lstStyle/>
        <a:p>
          <a:endParaRPr lang="en-US"/>
        </a:p>
      </dgm:t>
    </dgm:pt>
    <dgm:pt modelId="{D1F5D1A5-9F57-413F-A083-92549E3AE100}">
      <dgm:prSet phldrT="[Text]"/>
      <dgm:spPr/>
      <dgm:t>
        <a:bodyPr/>
        <a:lstStyle/>
        <a:p>
          <a:pPr>
            <a:buNone/>
          </a:pPr>
          <a:r>
            <a:rPr lang="en-US" dirty="0"/>
            <a:t>Roll out Version 1.1 – update to Congestion Mgmt. (TM)</a:t>
          </a:r>
        </a:p>
      </dgm:t>
    </dgm:pt>
    <dgm:pt modelId="{B149A157-5670-48FB-A7FC-31CC769EB969}" type="parTrans" cxnId="{2E8DFD77-51B3-4A30-9B22-2F723E4D5CF2}">
      <dgm:prSet/>
      <dgm:spPr/>
      <dgm:t>
        <a:bodyPr/>
        <a:lstStyle/>
        <a:p>
          <a:endParaRPr lang="en-US"/>
        </a:p>
      </dgm:t>
    </dgm:pt>
    <dgm:pt modelId="{A07645C3-8712-4C03-A615-D1EE1B59EC0E}" type="sibTrans" cxnId="{2E8DFD77-51B3-4A30-9B22-2F723E4D5CF2}">
      <dgm:prSet/>
      <dgm:spPr/>
      <dgm:t>
        <a:bodyPr/>
        <a:lstStyle/>
        <a:p>
          <a:endParaRPr lang="en-US"/>
        </a:p>
      </dgm:t>
    </dgm:pt>
    <dgm:pt modelId="{20DD3F7E-932E-45D1-A198-BDEAC982223A}">
      <dgm:prSet phldrT="[Text]" custT="1"/>
      <dgm:spPr/>
      <dgm:t>
        <a:bodyPr/>
        <a:lstStyle/>
        <a:p>
          <a:r>
            <a:rPr lang="en-US" sz="2400" dirty="0"/>
            <a:t>Early Feb.</a:t>
          </a:r>
        </a:p>
      </dgm:t>
    </dgm:pt>
    <dgm:pt modelId="{998F0E55-1737-4F3C-95FD-E20C74F7A076}" type="parTrans" cxnId="{C2C5127F-F5C4-43E0-902A-A128EBE929B1}">
      <dgm:prSet/>
      <dgm:spPr/>
      <dgm:t>
        <a:bodyPr/>
        <a:lstStyle/>
        <a:p>
          <a:endParaRPr lang="en-US"/>
        </a:p>
      </dgm:t>
    </dgm:pt>
    <dgm:pt modelId="{9AC248C9-5B65-4152-9452-2F7006A91F8B}" type="sibTrans" cxnId="{C2C5127F-F5C4-43E0-902A-A128EBE929B1}">
      <dgm:prSet/>
      <dgm:spPr/>
      <dgm:t>
        <a:bodyPr/>
        <a:lstStyle/>
        <a:p>
          <a:endParaRPr lang="en-US"/>
        </a:p>
      </dgm:t>
    </dgm:pt>
    <dgm:pt modelId="{4074A7F1-4B12-4581-98B4-54E6FFDA79E2}">
      <dgm:prSet phldrT="[Text]"/>
      <dgm:spPr/>
      <dgm:t>
        <a:bodyPr/>
        <a:lstStyle/>
        <a:p>
          <a:pPr>
            <a:buNone/>
          </a:pPr>
          <a:r>
            <a:rPr lang="en-US" dirty="0"/>
            <a:t>Re-Engage Disciplines</a:t>
          </a:r>
        </a:p>
      </dgm:t>
    </dgm:pt>
    <dgm:pt modelId="{193C9C0B-561E-4866-B9E6-15421B87BBD3}" type="parTrans" cxnId="{E8A23531-51E9-4C46-A46C-14CA184991E1}">
      <dgm:prSet/>
      <dgm:spPr/>
      <dgm:t>
        <a:bodyPr/>
        <a:lstStyle/>
        <a:p>
          <a:endParaRPr lang="en-US"/>
        </a:p>
      </dgm:t>
    </dgm:pt>
    <dgm:pt modelId="{817DE8F8-2BA5-4252-A71C-ECB49C8E23E8}" type="sibTrans" cxnId="{E8A23531-51E9-4C46-A46C-14CA184991E1}">
      <dgm:prSet/>
      <dgm:spPr/>
      <dgm:t>
        <a:bodyPr/>
        <a:lstStyle/>
        <a:p>
          <a:endParaRPr lang="en-US"/>
        </a:p>
      </dgm:t>
    </dgm:pt>
    <dgm:pt modelId="{4DC2681B-382F-4B7F-B5DE-566FBAF834E4}">
      <dgm:prSet phldrT="[Text]" custT="1"/>
      <dgm:spPr/>
      <dgm:t>
        <a:bodyPr/>
        <a:lstStyle/>
        <a:p>
          <a:r>
            <a:rPr lang="en-US" sz="2000" dirty="0"/>
            <a:t>End of March</a:t>
          </a:r>
          <a:endParaRPr lang="en-US" sz="1400" dirty="0"/>
        </a:p>
      </dgm:t>
    </dgm:pt>
    <dgm:pt modelId="{E8B220A5-3EE7-4C51-B6B3-F985BE8CF835}" type="parTrans" cxnId="{54A7FFA0-B554-4F00-94E0-8D8107EB3C68}">
      <dgm:prSet/>
      <dgm:spPr/>
      <dgm:t>
        <a:bodyPr/>
        <a:lstStyle/>
        <a:p>
          <a:endParaRPr lang="en-US"/>
        </a:p>
      </dgm:t>
    </dgm:pt>
    <dgm:pt modelId="{AE094C1A-B695-4A60-A420-0627B5EFD8E2}" type="sibTrans" cxnId="{54A7FFA0-B554-4F00-94E0-8D8107EB3C68}">
      <dgm:prSet/>
      <dgm:spPr/>
      <dgm:t>
        <a:bodyPr/>
        <a:lstStyle/>
        <a:p>
          <a:endParaRPr lang="en-US"/>
        </a:p>
      </dgm:t>
    </dgm:pt>
    <dgm:pt modelId="{91FBA60E-25B4-433C-A3C8-3B7917C05BB5}">
      <dgm:prSet phldrT="[Text]"/>
      <dgm:spPr/>
      <dgm:t>
        <a:bodyPr/>
        <a:lstStyle/>
        <a:p>
          <a:r>
            <a:rPr lang="en-US" dirty="0"/>
            <a:t>June</a:t>
          </a:r>
        </a:p>
      </dgm:t>
    </dgm:pt>
    <dgm:pt modelId="{75214290-6BC5-48FE-82E9-2141169B3643}" type="parTrans" cxnId="{06C59898-75D9-4243-9C7E-1EF9DFB75690}">
      <dgm:prSet/>
      <dgm:spPr/>
      <dgm:t>
        <a:bodyPr/>
        <a:lstStyle/>
        <a:p>
          <a:endParaRPr lang="en-US"/>
        </a:p>
      </dgm:t>
    </dgm:pt>
    <dgm:pt modelId="{9378FC44-76BF-4062-86C0-5B9FA02393FA}" type="sibTrans" cxnId="{06C59898-75D9-4243-9C7E-1EF9DFB75690}">
      <dgm:prSet/>
      <dgm:spPr/>
      <dgm:t>
        <a:bodyPr/>
        <a:lstStyle/>
        <a:p>
          <a:endParaRPr lang="en-US"/>
        </a:p>
      </dgm:t>
    </dgm:pt>
    <dgm:pt modelId="{20086FE5-F8B7-4A70-A5D9-C9F84EE233EC}">
      <dgm:prSet phldrT="[Text]"/>
      <dgm:spPr/>
      <dgm:t>
        <a:bodyPr/>
        <a:lstStyle/>
        <a:p>
          <a:pPr>
            <a:buNone/>
          </a:pPr>
          <a:r>
            <a:rPr lang="en-US" dirty="0"/>
            <a:t>Roll out Version 2.0</a:t>
          </a:r>
        </a:p>
      </dgm:t>
    </dgm:pt>
    <dgm:pt modelId="{8DB11641-FD50-436A-A2B5-BC2A115BE175}" type="parTrans" cxnId="{BD5C966E-2DDB-47F0-8B3C-FFDCB9B4852D}">
      <dgm:prSet/>
      <dgm:spPr/>
      <dgm:t>
        <a:bodyPr/>
        <a:lstStyle/>
        <a:p>
          <a:endParaRPr lang="en-US"/>
        </a:p>
      </dgm:t>
    </dgm:pt>
    <dgm:pt modelId="{E14DB4B0-57EE-41B7-9DB6-E3E9FC6B4A0B}" type="sibTrans" cxnId="{BD5C966E-2DDB-47F0-8B3C-FFDCB9B4852D}">
      <dgm:prSet/>
      <dgm:spPr/>
      <dgm:t>
        <a:bodyPr/>
        <a:lstStyle/>
        <a:p>
          <a:endParaRPr lang="en-US"/>
        </a:p>
      </dgm:t>
    </dgm:pt>
    <dgm:pt modelId="{1DAB537D-D449-481D-A840-828134D7DFFB}">
      <dgm:prSet phldrT="[Text]"/>
      <dgm:spPr/>
      <dgm:t>
        <a:bodyPr/>
        <a:lstStyle/>
        <a:p>
          <a:pPr>
            <a:buNone/>
          </a:pPr>
          <a:r>
            <a:rPr lang="en-US" dirty="0"/>
            <a:t>Disciplines submit updates </a:t>
          </a:r>
        </a:p>
      </dgm:t>
    </dgm:pt>
    <dgm:pt modelId="{43EA4292-64FC-4CF8-9E66-FE6A5DE0AAED}" type="parTrans" cxnId="{E9CA5486-2145-447C-B451-3A8621D2557A}">
      <dgm:prSet/>
      <dgm:spPr/>
      <dgm:t>
        <a:bodyPr/>
        <a:lstStyle/>
        <a:p>
          <a:endParaRPr lang="en-US"/>
        </a:p>
      </dgm:t>
    </dgm:pt>
    <dgm:pt modelId="{110787D0-CA0D-44C9-B2D8-20E75C97BD5B}" type="sibTrans" cxnId="{E9CA5486-2145-447C-B451-3A8621D2557A}">
      <dgm:prSet/>
      <dgm:spPr/>
      <dgm:t>
        <a:bodyPr/>
        <a:lstStyle/>
        <a:p>
          <a:endParaRPr lang="en-US"/>
        </a:p>
      </dgm:t>
    </dgm:pt>
    <dgm:pt modelId="{E6C3F53F-2E0B-4F75-9AE7-4B4D8F630910}" type="pres">
      <dgm:prSet presAssocID="{220D8EA7-3D6A-47C6-A3E2-0E647EEE6165}" presName="linearFlow" presStyleCnt="0">
        <dgm:presLayoutVars>
          <dgm:dir/>
          <dgm:animLvl val="lvl"/>
          <dgm:resizeHandles val="exact"/>
        </dgm:presLayoutVars>
      </dgm:prSet>
      <dgm:spPr/>
    </dgm:pt>
    <dgm:pt modelId="{809A20D2-81AA-4D9E-8310-A6C23C882B81}" type="pres">
      <dgm:prSet presAssocID="{20DD3F7E-932E-45D1-A198-BDEAC982223A}" presName="composite" presStyleCnt="0"/>
      <dgm:spPr/>
    </dgm:pt>
    <dgm:pt modelId="{FF566401-BD1F-4B4C-BD74-C79C93AC5FC1}" type="pres">
      <dgm:prSet presAssocID="{20DD3F7E-932E-45D1-A198-BDEAC982223A}" presName="parentText" presStyleLbl="alignNode1" presStyleIdx="0" presStyleCnt="4">
        <dgm:presLayoutVars>
          <dgm:chMax val="1"/>
          <dgm:bulletEnabled val="1"/>
        </dgm:presLayoutVars>
      </dgm:prSet>
      <dgm:spPr/>
    </dgm:pt>
    <dgm:pt modelId="{0B4F7697-3C3E-43DD-918F-33CD7B3A454F}" type="pres">
      <dgm:prSet presAssocID="{20DD3F7E-932E-45D1-A198-BDEAC982223A}" presName="descendantText" presStyleLbl="alignAcc1" presStyleIdx="0" presStyleCnt="4">
        <dgm:presLayoutVars>
          <dgm:bulletEnabled val="1"/>
        </dgm:presLayoutVars>
      </dgm:prSet>
      <dgm:spPr/>
    </dgm:pt>
    <dgm:pt modelId="{F7A57E52-B552-47F5-BB6E-7072C2D5173C}" type="pres">
      <dgm:prSet presAssocID="{9AC248C9-5B65-4152-9452-2F7006A91F8B}" presName="sp" presStyleCnt="0"/>
      <dgm:spPr/>
    </dgm:pt>
    <dgm:pt modelId="{58E29391-4116-4E41-BDF3-9528A76E0871}" type="pres">
      <dgm:prSet presAssocID="{FE0C61C9-666C-4BE8-BFFA-C936829AACA7}" presName="composite" presStyleCnt="0"/>
      <dgm:spPr/>
    </dgm:pt>
    <dgm:pt modelId="{D7386F84-F8AC-43C4-865F-3985CE3662C1}" type="pres">
      <dgm:prSet presAssocID="{FE0C61C9-666C-4BE8-BFFA-C936829AACA7}" presName="parentText" presStyleLbl="alignNode1" presStyleIdx="1" presStyleCnt="4">
        <dgm:presLayoutVars>
          <dgm:chMax val="1"/>
          <dgm:bulletEnabled val="1"/>
        </dgm:presLayoutVars>
      </dgm:prSet>
      <dgm:spPr/>
    </dgm:pt>
    <dgm:pt modelId="{7B828D78-5EB0-4F63-9F44-2E8D56E68AD5}" type="pres">
      <dgm:prSet presAssocID="{FE0C61C9-666C-4BE8-BFFA-C936829AACA7}" presName="descendantText" presStyleLbl="alignAcc1" presStyleIdx="1" presStyleCnt="4">
        <dgm:presLayoutVars>
          <dgm:bulletEnabled val="1"/>
        </dgm:presLayoutVars>
      </dgm:prSet>
      <dgm:spPr/>
    </dgm:pt>
    <dgm:pt modelId="{06D27E6E-EA4D-4D2C-9EFF-188D6F3181A1}" type="pres">
      <dgm:prSet presAssocID="{5D2E0DCE-7C14-49B3-A054-26B5CE2276AF}" presName="sp" presStyleCnt="0"/>
      <dgm:spPr/>
    </dgm:pt>
    <dgm:pt modelId="{133B3AAD-888B-4E94-951A-43407E0852A9}" type="pres">
      <dgm:prSet presAssocID="{4DC2681B-382F-4B7F-B5DE-566FBAF834E4}" presName="composite" presStyleCnt="0"/>
      <dgm:spPr/>
    </dgm:pt>
    <dgm:pt modelId="{F3892B84-502F-4F77-9411-EF20162368DA}" type="pres">
      <dgm:prSet presAssocID="{4DC2681B-382F-4B7F-B5DE-566FBAF834E4}" presName="parentText" presStyleLbl="alignNode1" presStyleIdx="2" presStyleCnt="4">
        <dgm:presLayoutVars>
          <dgm:chMax val="1"/>
          <dgm:bulletEnabled val="1"/>
        </dgm:presLayoutVars>
      </dgm:prSet>
      <dgm:spPr/>
    </dgm:pt>
    <dgm:pt modelId="{D51BBEDE-2B14-4EEC-8801-2D6631FF13A8}" type="pres">
      <dgm:prSet presAssocID="{4DC2681B-382F-4B7F-B5DE-566FBAF834E4}" presName="descendantText" presStyleLbl="alignAcc1" presStyleIdx="2" presStyleCnt="4">
        <dgm:presLayoutVars>
          <dgm:bulletEnabled val="1"/>
        </dgm:presLayoutVars>
      </dgm:prSet>
      <dgm:spPr/>
    </dgm:pt>
    <dgm:pt modelId="{89EDB561-8BE0-450E-8249-CA6E71785C35}" type="pres">
      <dgm:prSet presAssocID="{AE094C1A-B695-4A60-A420-0627B5EFD8E2}" presName="sp" presStyleCnt="0"/>
      <dgm:spPr/>
    </dgm:pt>
    <dgm:pt modelId="{2525C304-7056-4EE2-BEB4-52FE82A5B6DE}" type="pres">
      <dgm:prSet presAssocID="{91FBA60E-25B4-433C-A3C8-3B7917C05BB5}" presName="composite" presStyleCnt="0"/>
      <dgm:spPr/>
    </dgm:pt>
    <dgm:pt modelId="{A6FEA7C8-6151-46BC-A93B-49A3BD0918B3}" type="pres">
      <dgm:prSet presAssocID="{91FBA60E-25B4-433C-A3C8-3B7917C05BB5}" presName="parentText" presStyleLbl="alignNode1" presStyleIdx="3" presStyleCnt="4">
        <dgm:presLayoutVars>
          <dgm:chMax val="1"/>
          <dgm:bulletEnabled val="1"/>
        </dgm:presLayoutVars>
      </dgm:prSet>
      <dgm:spPr/>
    </dgm:pt>
    <dgm:pt modelId="{3F082AA9-41C9-418B-B662-CED74BBF89A2}" type="pres">
      <dgm:prSet presAssocID="{91FBA60E-25B4-433C-A3C8-3B7917C05BB5}" presName="descendantText" presStyleLbl="alignAcc1" presStyleIdx="3" presStyleCnt="4" custLinFactNeighborY="-1273">
        <dgm:presLayoutVars>
          <dgm:bulletEnabled val="1"/>
        </dgm:presLayoutVars>
      </dgm:prSet>
      <dgm:spPr/>
    </dgm:pt>
  </dgm:ptLst>
  <dgm:cxnLst>
    <dgm:cxn modelId="{E8A23531-51E9-4C46-A46C-14CA184991E1}" srcId="{20DD3F7E-932E-45D1-A198-BDEAC982223A}" destId="{4074A7F1-4B12-4581-98B4-54E6FFDA79E2}" srcOrd="0" destOrd="0" parTransId="{193C9C0B-561E-4866-B9E6-15421B87BBD3}" sibTransId="{817DE8F8-2BA5-4252-A71C-ECB49C8E23E8}"/>
    <dgm:cxn modelId="{2B5FAB31-B0C9-44C7-816E-B1D2098DBB3A}" type="presOf" srcId="{20086FE5-F8B7-4A70-A5D9-C9F84EE233EC}" destId="{3F082AA9-41C9-418B-B662-CED74BBF89A2}" srcOrd="0" destOrd="0" presId="urn:microsoft.com/office/officeart/2005/8/layout/chevron2"/>
    <dgm:cxn modelId="{09CB4D61-5EDA-4DE7-88E7-A35920678DCA}" type="presOf" srcId="{FE0C61C9-666C-4BE8-BFFA-C936829AACA7}" destId="{D7386F84-F8AC-43C4-865F-3985CE3662C1}" srcOrd="0" destOrd="0" presId="urn:microsoft.com/office/officeart/2005/8/layout/chevron2"/>
    <dgm:cxn modelId="{EE21E041-E47A-4797-A2CA-7A58C96BB06A}" type="presOf" srcId="{4074A7F1-4B12-4581-98B4-54E6FFDA79E2}" destId="{0B4F7697-3C3E-43DD-918F-33CD7B3A454F}" srcOrd="0" destOrd="0" presId="urn:microsoft.com/office/officeart/2005/8/layout/chevron2"/>
    <dgm:cxn modelId="{BD5C966E-2DDB-47F0-8B3C-FFDCB9B4852D}" srcId="{91FBA60E-25B4-433C-A3C8-3B7917C05BB5}" destId="{20086FE5-F8B7-4A70-A5D9-C9F84EE233EC}" srcOrd="0" destOrd="0" parTransId="{8DB11641-FD50-436A-A2B5-BC2A115BE175}" sibTransId="{E14DB4B0-57EE-41B7-9DB6-E3E9FC6B4A0B}"/>
    <dgm:cxn modelId="{2E8DFD77-51B3-4A30-9B22-2F723E4D5CF2}" srcId="{FE0C61C9-666C-4BE8-BFFA-C936829AACA7}" destId="{D1F5D1A5-9F57-413F-A083-92549E3AE100}" srcOrd="0" destOrd="0" parTransId="{B149A157-5670-48FB-A7FC-31CC769EB969}" sibTransId="{A07645C3-8712-4C03-A615-D1EE1B59EC0E}"/>
    <dgm:cxn modelId="{C2C5127F-F5C4-43E0-902A-A128EBE929B1}" srcId="{220D8EA7-3D6A-47C6-A3E2-0E647EEE6165}" destId="{20DD3F7E-932E-45D1-A198-BDEAC982223A}" srcOrd="0" destOrd="0" parTransId="{998F0E55-1737-4F3C-95FD-E20C74F7A076}" sibTransId="{9AC248C9-5B65-4152-9452-2F7006A91F8B}"/>
    <dgm:cxn modelId="{FA455180-1316-4036-90E7-9FFC4969BA4D}" type="presOf" srcId="{20DD3F7E-932E-45D1-A198-BDEAC982223A}" destId="{FF566401-BD1F-4B4C-BD74-C79C93AC5FC1}" srcOrd="0" destOrd="0" presId="urn:microsoft.com/office/officeart/2005/8/layout/chevron2"/>
    <dgm:cxn modelId="{E9CA5486-2145-447C-B451-3A8621D2557A}" srcId="{4DC2681B-382F-4B7F-B5DE-566FBAF834E4}" destId="{1DAB537D-D449-481D-A840-828134D7DFFB}" srcOrd="0" destOrd="0" parTransId="{43EA4292-64FC-4CF8-9E66-FE6A5DE0AAED}" sibTransId="{110787D0-CA0D-44C9-B2D8-20E75C97BD5B}"/>
    <dgm:cxn modelId="{92130C87-BCB9-402A-A035-8CA2ABDBC866}" type="presOf" srcId="{91FBA60E-25B4-433C-A3C8-3B7917C05BB5}" destId="{A6FEA7C8-6151-46BC-A93B-49A3BD0918B3}" srcOrd="0" destOrd="0" presId="urn:microsoft.com/office/officeart/2005/8/layout/chevron2"/>
    <dgm:cxn modelId="{06C59898-75D9-4243-9C7E-1EF9DFB75690}" srcId="{220D8EA7-3D6A-47C6-A3E2-0E647EEE6165}" destId="{91FBA60E-25B4-433C-A3C8-3B7917C05BB5}" srcOrd="3" destOrd="0" parTransId="{75214290-6BC5-48FE-82E9-2141169B3643}" sibTransId="{9378FC44-76BF-4062-86C0-5B9FA02393FA}"/>
    <dgm:cxn modelId="{BC7EF79E-4EE4-4F98-883E-DAA18FE5A49D}" type="presOf" srcId="{220D8EA7-3D6A-47C6-A3E2-0E647EEE6165}" destId="{E6C3F53F-2E0B-4F75-9AE7-4B4D8F630910}" srcOrd="0" destOrd="0" presId="urn:microsoft.com/office/officeart/2005/8/layout/chevron2"/>
    <dgm:cxn modelId="{54A7FFA0-B554-4F00-94E0-8D8107EB3C68}" srcId="{220D8EA7-3D6A-47C6-A3E2-0E647EEE6165}" destId="{4DC2681B-382F-4B7F-B5DE-566FBAF834E4}" srcOrd="2" destOrd="0" parTransId="{E8B220A5-3EE7-4C51-B6B3-F985BE8CF835}" sibTransId="{AE094C1A-B695-4A60-A420-0627B5EFD8E2}"/>
    <dgm:cxn modelId="{3A3550AF-5FC8-4A3F-99EB-54069F0E047C}" type="presOf" srcId="{4DC2681B-382F-4B7F-B5DE-566FBAF834E4}" destId="{F3892B84-502F-4F77-9411-EF20162368DA}" srcOrd="0" destOrd="0" presId="urn:microsoft.com/office/officeart/2005/8/layout/chevron2"/>
    <dgm:cxn modelId="{CB2EA0B8-7F82-44BC-A660-07F0E9A6D939}" srcId="{220D8EA7-3D6A-47C6-A3E2-0E647EEE6165}" destId="{FE0C61C9-666C-4BE8-BFFA-C936829AACA7}" srcOrd="1" destOrd="0" parTransId="{3D58A2BC-C2A5-4D7F-A755-4145B662FFC6}" sibTransId="{5D2E0DCE-7C14-49B3-A054-26B5CE2276AF}"/>
    <dgm:cxn modelId="{579595E9-6770-4686-84FE-FB16BA95D35F}" type="presOf" srcId="{1DAB537D-D449-481D-A840-828134D7DFFB}" destId="{D51BBEDE-2B14-4EEC-8801-2D6631FF13A8}" srcOrd="0" destOrd="0" presId="urn:microsoft.com/office/officeart/2005/8/layout/chevron2"/>
    <dgm:cxn modelId="{B5F9E4EC-303E-432B-AC7C-8ACFEF59DF8C}" type="presOf" srcId="{D1F5D1A5-9F57-413F-A083-92549E3AE100}" destId="{7B828D78-5EB0-4F63-9F44-2E8D56E68AD5}" srcOrd="0" destOrd="0" presId="urn:microsoft.com/office/officeart/2005/8/layout/chevron2"/>
    <dgm:cxn modelId="{F0AA2326-0650-435B-AA47-D3A1A7E60034}" type="presParOf" srcId="{E6C3F53F-2E0B-4F75-9AE7-4B4D8F630910}" destId="{809A20D2-81AA-4D9E-8310-A6C23C882B81}" srcOrd="0" destOrd="0" presId="urn:microsoft.com/office/officeart/2005/8/layout/chevron2"/>
    <dgm:cxn modelId="{F066FCA2-A071-4F3D-A617-E43DF6355F77}" type="presParOf" srcId="{809A20D2-81AA-4D9E-8310-A6C23C882B81}" destId="{FF566401-BD1F-4B4C-BD74-C79C93AC5FC1}" srcOrd="0" destOrd="0" presId="urn:microsoft.com/office/officeart/2005/8/layout/chevron2"/>
    <dgm:cxn modelId="{5B962485-13D7-4238-8F75-C77FF69AC2B0}" type="presParOf" srcId="{809A20D2-81AA-4D9E-8310-A6C23C882B81}" destId="{0B4F7697-3C3E-43DD-918F-33CD7B3A454F}" srcOrd="1" destOrd="0" presId="urn:microsoft.com/office/officeart/2005/8/layout/chevron2"/>
    <dgm:cxn modelId="{A6DC2FFE-AD40-4FAE-9E99-D557041FAE0A}" type="presParOf" srcId="{E6C3F53F-2E0B-4F75-9AE7-4B4D8F630910}" destId="{F7A57E52-B552-47F5-BB6E-7072C2D5173C}" srcOrd="1" destOrd="0" presId="urn:microsoft.com/office/officeart/2005/8/layout/chevron2"/>
    <dgm:cxn modelId="{09E6EAE4-8C91-44A5-AFDD-A6A2B8F975B4}" type="presParOf" srcId="{E6C3F53F-2E0B-4F75-9AE7-4B4D8F630910}" destId="{58E29391-4116-4E41-BDF3-9528A76E0871}" srcOrd="2" destOrd="0" presId="urn:microsoft.com/office/officeart/2005/8/layout/chevron2"/>
    <dgm:cxn modelId="{CCCC48EA-4DDE-423C-9120-45064EE18BC9}" type="presParOf" srcId="{58E29391-4116-4E41-BDF3-9528A76E0871}" destId="{D7386F84-F8AC-43C4-865F-3985CE3662C1}" srcOrd="0" destOrd="0" presId="urn:microsoft.com/office/officeart/2005/8/layout/chevron2"/>
    <dgm:cxn modelId="{C2657180-D70C-4C19-B8CB-4FF4799FEC6C}" type="presParOf" srcId="{58E29391-4116-4E41-BDF3-9528A76E0871}" destId="{7B828D78-5EB0-4F63-9F44-2E8D56E68AD5}" srcOrd="1" destOrd="0" presId="urn:microsoft.com/office/officeart/2005/8/layout/chevron2"/>
    <dgm:cxn modelId="{DB9ED708-1C10-48D5-8ACC-428EC9DFAA39}" type="presParOf" srcId="{E6C3F53F-2E0B-4F75-9AE7-4B4D8F630910}" destId="{06D27E6E-EA4D-4D2C-9EFF-188D6F3181A1}" srcOrd="3" destOrd="0" presId="urn:microsoft.com/office/officeart/2005/8/layout/chevron2"/>
    <dgm:cxn modelId="{026C396A-A0EA-4D80-B37B-1C3E5DA454A4}" type="presParOf" srcId="{E6C3F53F-2E0B-4F75-9AE7-4B4D8F630910}" destId="{133B3AAD-888B-4E94-951A-43407E0852A9}" srcOrd="4" destOrd="0" presId="urn:microsoft.com/office/officeart/2005/8/layout/chevron2"/>
    <dgm:cxn modelId="{49268EE8-EA13-4A33-9CC0-3B86A75A367D}" type="presParOf" srcId="{133B3AAD-888B-4E94-951A-43407E0852A9}" destId="{F3892B84-502F-4F77-9411-EF20162368DA}" srcOrd="0" destOrd="0" presId="urn:microsoft.com/office/officeart/2005/8/layout/chevron2"/>
    <dgm:cxn modelId="{EB1BFDB7-157C-4881-A1EB-927C5A65AAD0}" type="presParOf" srcId="{133B3AAD-888B-4E94-951A-43407E0852A9}" destId="{D51BBEDE-2B14-4EEC-8801-2D6631FF13A8}" srcOrd="1" destOrd="0" presId="urn:microsoft.com/office/officeart/2005/8/layout/chevron2"/>
    <dgm:cxn modelId="{BFF189B0-E81D-487B-949A-5ED769446A3E}" type="presParOf" srcId="{E6C3F53F-2E0B-4F75-9AE7-4B4D8F630910}" destId="{89EDB561-8BE0-450E-8249-CA6E71785C35}" srcOrd="5" destOrd="0" presId="urn:microsoft.com/office/officeart/2005/8/layout/chevron2"/>
    <dgm:cxn modelId="{9B053806-738D-4404-A4A0-C539A794A64E}" type="presParOf" srcId="{E6C3F53F-2E0B-4F75-9AE7-4B4D8F630910}" destId="{2525C304-7056-4EE2-BEB4-52FE82A5B6DE}" srcOrd="6" destOrd="0" presId="urn:microsoft.com/office/officeart/2005/8/layout/chevron2"/>
    <dgm:cxn modelId="{B91E9C46-8B15-4F22-A85E-965C219F3D9A}" type="presParOf" srcId="{2525C304-7056-4EE2-BEB4-52FE82A5B6DE}" destId="{A6FEA7C8-6151-46BC-A93B-49A3BD0918B3}" srcOrd="0" destOrd="0" presId="urn:microsoft.com/office/officeart/2005/8/layout/chevron2"/>
    <dgm:cxn modelId="{AE0F0494-433D-415A-9B45-526D92D92692}" type="presParOf" srcId="{2525C304-7056-4EE2-BEB4-52FE82A5B6DE}" destId="{3F082AA9-41C9-418B-B662-CED74BBF89A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DC0290-F3A1-4269-861F-940E5A5A35F0}" type="doc">
      <dgm:prSet loTypeId="urn:microsoft.com/office/officeart/2005/8/layout/hList1" loCatId="list" qsTypeId="urn:microsoft.com/office/officeart/2005/8/quickstyle/3d3" qsCatId="3D" csTypeId="urn:microsoft.com/office/officeart/2005/8/colors/colorful5" csCatId="colorful" phldr="1"/>
      <dgm:spPr/>
      <dgm:t>
        <a:bodyPr/>
        <a:lstStyle/>
        <a:p>
          <a:endParaRPr lang="en-US"/>
        </a:p>
      </dgm:t>
    </dgm:pt>
    <dgm:pt modelId="{D3F33646-F370-409C-9F85-7F4BB0EAAD8E}">
      <dgm:prSet phldrT="[Text]" custT="1"/>
      <dgm:spPr>
        <a:solidFill>
          <a:schemeClr val="accent4"/>
        </a:solidFill>
      </dgm:spPr>
      <dgm:t>
        <a:bodyPr/>
        <a:lstStyle/>
        <a:p>
          <a:r>
            <a:rPr lang="en-US" sz="3600" dirty="0"/>
            <a:t>Quality Assurance</a:t>
          </a:r>
        </a:p>
      </dgm:t>
    </dgm:pt>
    <dgm:pt modelId="{C069BAB4-88CE-4CBE-BFE1-7A2D762953F7}" type="parTrans" cxnId="{9D329E01-DCF4-4521-B753-5D43E8A37670}">
      <dgm:prSet/>
      <dgm:spPr/>
      <dgm:t>
        <a:bodyPr/>
        <a:lstStyle/>
        <a:p>
          <a:endParaRPr lang="en-US"/>
        </a:p>
      </dgm:t>
    </dgm:pt>
    <dgm:pt modelId="{807FAE90-4FC1-480C-9F93-12C642DC44B8}" type="sibTrans" cxnId="{9D329E01-DCF4-4521-B753-5D43E8A37670}">
      <dgm:prSet/>
      <dgm:spPr/>
      <dgm:t>
        <a:bodyPr/>
        <a:lstStyle/>
        <a:p>
          <a:endParaRPr lang="en-US"/>
        </a:p>
      </dgm:t>
    </dgm:pt>
    <dgm:pt modelId="{C27334BB-C194-4138-87EC-33C4441D7226}">
      <dgm:prSet phldrT="[Text]" custT="1"/>
      <dgm:spPr>
        <a:solidFill>
          <a:schemeClr val="accent4">
            <a:lumMod val="20000"/>
            <a:lumOff val="80000"/>
            <a:alpha val="90000"/>
          </a:schemeClr>
        </a:solidFill>
      </dgm:spPr>
      <dgm:t>
        <a:bodyPr/>
        <a:lstStyle/>
        <a:p>
          <a:r>
            <a:rPr lang="en-US" sz="2400" dirty="0"/>
            <a:t>QA make sure QC items taken care of </a:t>
          </a:r>
        </a:p>
      </dgm:t>
    </dgm:pt>
    <dgm:pt modelId="{98228301-BC73-4485-9756-9B61BBD57938}" type="parTrans" cxnId="{A160346A-B0DA-494B-B0CB-F29B4D6753F9}">
      <dgm:prSet/>
      <dgm:spPr/>
      <dgm:t>
        <a:bodyPr/>
        <a:lstStyle/>
        <a:p>
          <a:endParaRPr lang="en-US"/>
        </a:p>
      </dgm:t>
    </dgm:pt>
    <dgm:pt modelId="{57B380B2-5940-4565-9BD2-F32C8422DD85}" type="sibTrans" cxnId="{A160346A-B0DA-494B-B0CB-F29B4D6753F9}">
      <dgm:prSet/>
      <dgm:spPr/>
      <dgm:t>
        <a:bodyPr/>
        <a:lstStyle/>
        <a:p>
          <a:endParaRPr lang="en-US"/>
        </a:p>
      </dgm:t>
    </dgm:pt>
    <dgm:pt modelId="{A56B2217-28FA-47FA-87D4-897D5CCA5E10}">
      <dgm:prSet phldrT="[Text]" custT="1"/>
      <dgm:spPr>
        <a:solidFill>
          <a:srgbClr val="E6592B"/>
        </a:solidFill>
      </dgm:spPr>
      <dgm:t>
        <a:bodyPr/>
        <a:lstStyle/>
        <a:p>
          <a:r>
            <a:rPr lang="en-US" sz="3600" dirty="0"/>
            <a:t>Quality Control</a:t>
          </a:r>
        </a:p>
      </dgm:t>
    </dgm:pt>
    <dgm:pt modelId="{EE6C8ACB-05F6-4025-B212-C5914F5FB8CD}" type="parTrans" cxnId="{F2B569CE-8EE2-470C-9431-95A285965A27}">
      <dgm:prSet/>
      <dgm:spPr/>
      <dgm:t>
        <a:bodyPr/>
        <a:lstStyle/>
        <a:p>
          <a:endParaRPr lang="en-US"/>
        </a:p>
      </dgm:t>
    </dgm:pt>
    <dgm:pt modelId="{4C9BFD8A-03AC-4B03-A1F4-38184FBE417C}" type="sibTrans" cxnId="{F2B569CE-8EE2-470C-9431-95A285965A27}">
      <dgm:prSet/>
      <dgm:spPr/>
      <dgm:t>
        <a:bodyPr/>
        <a:lstStyle/>
        <a:p>
          <a:endParaRPr lang="en-US"/>
        </a:p>
      </dgm:t>
    </dgm:pt>
    <dgm:pt modelId="{0D9677BA-9818-421A-AD8E-9049B54EE21F}">
      <dgm:prSet phldrT="[Text]" custT="1"/>
      <dgm:spPr>
        <a:solidFill>
          <a:srgbClr val="F8D3C8">
            <a:alpha val="89804"/>
          </a:srgbClr>
        </a:solidFill>
      </dgm:spPr>
      <dgm:t>
        <a:bodyPr/>
        <a:lstStyle/>
        <a:p>
          <a:pPr>
            <a:buNone/>
          </a:pPr>
          <a:r>
            <a:rPr lang="en-US" sz="2800" dirty="0"/>
            <a:t>Process of identifying and correcting  deficiencies and errors in calculations, </a:t>
          </a:r>
          <a:r>
            <a:rPr lang="en-US" sz="2800" dirty="0" err="1"/>
            <a:t>plansets</a:t>
          </a:r>
          <a:r>
            <a:rPr lang="en-US" sz="2800" dirty="0"/>
            <a:t>, reports, </a:t>
          </a:r>
          <a:r>
            <a:rPr lang="en-US" sz="2800" dirty="0" err="1"/>
            <a:t>etc</a:t>
          </a:r>
          <a:r>
            <a:rPr lang="en-US" sz="2800" dirty="0"/>
            <a:t>…</a:t>
          </a:r>
        </a:p>
      </dgm:t>
    </dgm:pt>
    <dgm:pt modelId="{C5376322-8379-40E6-9E66-2B860C422458}" type="parTrans" cxnId="{F7824A65-BD81-468A-8ECA-780DC41987F5}">
      <dgm:prSet/>
      <dgm:spPr/>
      <dgm:t>
        <a:bodyPr/>
        <a:lstStyle/>
        <a:p>
          <a:endParaRPr lang="en-US"/>
        </a:p>
      </dgm:t>
    </dgm:pt>
    <dgm:pt modelId="{CC88A853-F8E8-4DFF-930C-A6E2C67DAD8D}" type="sibTrans" cxnId="{F7824A65-BD81-468A-8ECA-780DC41987F5}">
      <dgm:prSet/>
      <dgm:spPr/>
      <dgm:t>
        <a:bodyPr/>
        <a:lstStyle/>
        <a:p>
          <a:endParaRPr lang="en-US"/>
        </a:p>
      </dgm:t>
    </dgm:pt>
    <dgm:pt modelId="{A06C1118-8873-40A8-B8B2-5A48E489650F}">
      <dgm:prSet phldrT="[Text]" custT="1"/>
      <dgm:spPr>
        <a:solidFill>
          <a:schemeClr val="accent4">
            <a:lumMod val="20000"/>
            <a:lumOff val="80000"/>
            <a:alpha val="90000"/>
          </a:schemeClr>
        </a:solidFill>
      </dgm:spPr>
      <dgm:t>
        <a:bodyPr/>
        <a:lstStyle/>
        <a:p>
          <a:r>
            <a:rPr lang="en-US" sz="2400" dirty="0"/>
            <a:t>Ensures the correct policies, standards are used, and high-risk items are addressed</a:t>
          </a:r>
        </a:p>
      </dgm:t>
    </dgm:pt>
    <dgm:pt modelId="{1E1E533B-6683-4926-B50B-6AEE1016F799}" type="parTrans" cxnId="{06E6EE4E-E343-4430-AA7D-2047F40E26C2}">
      <dgm:prSet/>
      <dgm:spPr/>
      <dgm:t>
        <a:bodyPr/>
        <a:lstStyle/>
        <a:p>
          <a:endParaRPr lang="en-US"/>
        </a:p>
      </dgm:t>
    </dgm:pt>
    <dgm:pt modelId="{8AA24F38-7D0B-49DB-9869-5572F2F84DDD}" type="sibTrans" cxnId="{06E6EE4E-E343-4430-AA7D-2047F40E26C2}">
      <dgm:prSet/>
      <dgm:spPr/>
      <dgm:t>
        <a:bodyPr/>
        <a:lstStyle/>
        <a:p>
          <a:endParaRPr lang="en-US"/>
        </a:p>
      </dgm:t>
    </dgm:pt>
    <dgm:pt modelId="{8E6C56E1-660B-44E5-9ADB-72FA46DA5459}" type="pres">
      <dgm:prSet presAssocID="{07DC0290-F3A1-4269-861F-940E5A5A35F0}" presName="Name0" presStyleCnt="0">
        <dgm:presLayoutVars>
          <dgm:dir val="rev"/>
          <dgm:animLvl val="lvl"/>
          <dgm:resizeHandles val="exact"/>
        </dgm:presLayoutVars>
      </dgm:prSet>
      <dgm:spPr/>
    </dgm:pt>
    <dgm:pt modelId="{8AE8BA78-9421-4C49-9DF8-63DAC8ACB65D}" type="pres">
      <dgm:prSet presAssocID="{D3F33646-F370-409C-9F85-7F4BB0EAAD8E}" presName="composite" presStyleCnt="0"/>
      <dgm:spPr/>
    </dgm:pt>
    <dgm:pt modelId="{B7951A72-CCC0-4F38-9F8A-02EAFF5F1E14}" type="pres">
      <dgm:prSet presAssocID="{D3F33646-F370-409C-9F85-7F4BB0EAAD8E}" presName="parTx" presStyleLbl="alignNode1" presStyleIdx="0" presStyleCnt="2" custScaleY="83051">
        <dgm:presLayoutVars>
          <dgm:chMax val="0"/>
          <dgm:chPref val="0"/>
          <dgm:bulletEnabled val="1"/>
        </dgm:presLayoutVars>
      </dgm:prSet>
      <dgm:spPr/>
    </dgm:pt>
    <dgm:pt modelId="{62F94422-5883-4210-BC4F-465BB938515E}" type="pres">
      <dgm:prSet presAssocID="{D3F33646-F370-409C-9F85-7F4BB0EAAD8E}" presName="desTx" presStyleLbl="alignAccFollowNode1" presStyleIdx="0" presStyleCnt="2">
        <dgm:presLayoutVars>
          <dgm:bulletEnabled val="1"/>
        </dgm:presLayoutVars>
      </dgm:prSet>
      <dgm:spPr/>
    </dgm:pt>
    <dgm:pt modelId="{176B3E94-DBAF-4C6A-94BD-5CD1BA35019B}" type="pres">
      <dgm:prSet presAssocID="{807FAE90-4FC1-480C-9F93-12C642DC44B8}" presName="space" presStyleCnt="0"/>
      <dgm:spPr/>
    </dgm:pt>
    <dgm:pt modelId="{38590AEF-54FA-46B5-8D40-1511A653B6AD}" type="pres">
      <dgm:prSet presAssocID="{A56B2217-28FA-47FA-87D4-897D5CCA5E10}" presName="composite" presStyleCnt="0"/>
      <dgm:spPr/>
    </dgm:pt>
    <dgm:pt modelId="{1FA1EFFD-CF03-4E7D-A7BA-59C876230977}" type="pres">
      <dgm:prSet presAssocID="{A56B2217-28FA-47FA-87D4-897D5CCA5E10}" presName="parTx" presStyleLbl="alignNode1" presStyleIdx="1" presStyleCnt="2" custScaleY="83051">
        <dgm:presLayoutVars>
          <dgm:chMax val="0"/>
          <dgm:chPref val="0"/>
          <dgm:bulletEnabled val="1"/>
        </dgm:presLayoutVars>
      </dgm:prSet>
      <dgm:spPr/>
    </dgm:pt>
    <dgm:pt modelId="{07A245E9-BBEA-41F3-BBB9-E9C6DA4947DC}" type="pres">
      <dgm:prSet presAssocID="{A56B2217-28FA-47FA-87D4-897D5CCA5E10}" presName="desTx" presStyleLbl="alignAccFollowNode1" presStyleIdx="1" presStyleCnt="2">
        <dgm:presLayoutVars>
          <dgm:bulletEnabled val="1"/>
        </dgm:presLayoutVars>
      </dgm:prSet>
      <dgm:spPr/>
    </dgm:pt>
  </dgm:ptLst>
  <dgm:cxnLst>
    <dgm:cxn modelId="{9D329E01-DCF4-4521-B753-5D43E8A37670}" srcId="{07DC0290-F3A1-4269-861F-940E5A5A35F0}" destId="{D3F33646-F370-409C-9F85-7F4BB0EAAD8E}" srcOrd="0" destOrd="0" parTransId="{C069BAB4-88CE-4CBE-BFE1-7A2D762953F7}" sibTransId="{807FAE90-4FC1-480C-9F93-12C642DC44B8}"/>
    <dgm:cxn modelId="{54CB5D41-FECA-4073-9B8B-EE45B2040BD0}" type="presOf" srcId="{A56B2217-28FA-47FA-87D4-897D5CCA5E10}" destId="{1FA1EFFD-CF03-4E7D-A7BA-59C876230977}" srcOrd="0" destOrd="0" presId="urn:microsoft.com/office/officeart/2005/8/layout/hList1"/>
    <dgm:cxn modelId="{F7824A65-BD81-468A-8ECA-780DC41987F5}" srcId="{A56B2217-28FA-47FA-87D4-897D5CCA5E10}" destId="{0D9677BA-9818-421A-AD8E-9049B54EE21F}" srcOrd="0" destOrd="0" parTransId="{C5376322-8379-40E6-9E66-2B860C422458}" sibTransId="{CC88A853-F8E8-4DFF-930C-A6E2C67DAD8D}"/>
    <dgm:cxn modelId="{A160346A-B0DA-494B-B0CB-F29B4D6753F9}" srcId="{D3F33646-F370-409C-9F85-7F4BB0EAAD8E}" destId="{C27334BB-C194-4138-87EC-33C4441D7226}" srcOrd="0" destOrd="0" parTransId="{98228301-BC73-4485-9756-9B61BBD57938}" sibTransId="{57B380B2-5940-4565-9BD2-F32C8422DD85}"/>
    <dgm:cxn modelId="{06E6EE4E-E343-4430-AA7D-2047F40E26C2}" srcId="{D3F33646-F370-409C-9F85-7F4BB0EAAD8E}" destId="{A06C1118-8873-40A8-B8B2-5A48E489650F}" srcOrd="1" destOrd="0" parTransId="{1E1E533B-6683-4926-B50B-6AEE1016F799}" sibTransId="{8AA24F38-7D0B-49DB-9869-5572F2F84DDD}"/>
    <dgm:cxn modelId="{EBB22CB0-EFE4-45E6-8446-9B76A38861A0}" type="presOf" srcId="{A06C1118-8873-40A8-B8B2-5A48E489650F}" destId="{62F94422-5883-4210-BC4F-465BB938515E}" srcOrd="0" destOrd="1" presId="urn:microsoft.com/office/officeart/2005/8/layout/hList1"/>
    <dgm:cxn modelId="{6EFDA7BD-DCDE-4792-AB18-119F14696E75}" type="presOf" srcId="{D3F33646-F370-409C-9F85-7F4BB0EAAD8E}" destId="{B7951A72-CCC0-4F38-9F8A-02EAFF5F1E14}" srcOrd="0" destOrd="0" presId="urn:microsoft.com/office/officeart/2005/8/layout/hList1"/>
    <dgm:cxn modelId="{F2B569CE-8EE2-470C-9431-95A285965A27}" srcId="{07DC0290-F3A1-4269-861F-940E5A5A35F0}" destId="{A56B2217-28FA-47FA-87D4-897D5CCA5E10}" srcOrd="1" destOrd="0" parTransId="{EE6C8ACB-05F6-4025-B212-C5914F5FB8CD}" sibTransId="{4C9BFD8A-03AC-4B03-A1F4-38184FBE417C}"/>
    <dgm:cxn modelId="{A57E83CF-18C6-4AAC-9813-F750ECC36EEB}" type="presOf" srcId="{0D9677BA-9818-421A-AD8E-9049B54EE21F}" destId="{07A245E9-BBEA-41F3-BBB9-E9C6DA4947DC}" srcOrd="0" destOrd="0" presId="urn:microsoft.com/office/officeart/2005/8/layout/hList1"/>
    <dgm:cxn modelId="{8C08C2DB-608F-40DB-80C0-22E8F0973E02}" type="presOf" srcId="{C27334BB-C194-4138-87EC-33C4441D7226}" destId="{62F94422-5883-4210-BC4F-465BB938515E}" srcOrd="0" destOrd="0" presId="urn:microsoft.com/office/officeart/2005/8/layout/hList1"/>
    <dgm:cxn modelId="{DB3864E9-98C1-4107-8DC2-C5A6D6145200}" type="presOf" srcId="{07DC0290-F3A1-4269-861F-940E5A5A35F0}" destId="{8E6C56E1-660B-44E5-9ADB-72FA46DA5459}" srcOrd="0" destOrd="0" presId="urn:microsoft.com/office/officeart/2005/8/layout/hList1"/>
    <dgm:cxn modelId="{629B9FE9-B9F5-4571-9905-02180F937935}" type="presParOf" srcId="{8E6C56E1-660B-44E5-9ADB-72FA46DA5459}" destId="{8AE8BA78-9421-4C49-9DF8-63DAC8ACB65D}" srcOrd="0" destOrd="0" presId="urn:microsoft.com/office/officeart/2005/8/layout/hList1"/>
    <dgm:cxn modelId="{404257C3-C8E4-4D72-B6EA-E4B2F2C246B5}" type="presParOf" srcId="{8AE8BA78-9421-4C49-9DF8-63DAC8ACB65D}" destId="{B7951A72-CCC0-4F38-9F8A-02EAFF5F1E14}" srcOrd="0" destOrd="0" presId="urn:microsoft.com/office/officeart/2005/8/layout/hList1"/>
    <dgm:cxn modelId="{F84192F1-FFCF-4008-A660-AE487DEF490A}" type="presParOf" srcId="{8AE8BA78-9421-4C49-9DF8-63DAC8ACB65D}" destId="{62F94422-5883-4210-BC4F-465BB938515E}" srcOrd="1" destOrd="0" presId="urn:microsoft.com/office/officeart/2005/8/layout/hList1"/>
    <dgm:cxn modelId="{EEE625AC-DEC3-4FAF-8A95-7C2BA84BD7AB}" type="presParOf" srcId="{8E6C56E1-660B-44E5-9ADB-72FA46DA5459}" destId="{176B3E94-DBAF-4C6A-94BD-5CD1BA35019B}" srcOrd="1" destOrd="0" presId="urn:microsoft.com/office/officeart/2005/8/layout/hList1"/>
    <dgm:cxn modelId="{5FBBEE8F-7843-4A79-A1C0-5020DE1BF307}" type="presParOf" srcId="{8E6C56E1-660B-44E5-9ADB-72FA46DA5459}" destId="{38590AEF-54FA-46B5-8D40-1511A653B6AD}" srcOrd="2" destOrd="0" presId="urn:microsoft.com/office/officeart/2005/8/layout/hList1"/>
    <dgm:cxn modelId="{3D1FE9D1-0CD9-40CF-8CFE-E7D96FDDFA92}" type="presParOf" srcId="{38590AEF-54FA-46B5-8D40-1511A653B6AD}" destId="{1FA1EFFD-CF03-4E7D-A7BA-59C876230977}" srcOrd="0" destOrd="0" presId="urn:microsoft.com/office/officeart/2005/8/layout/hList1"/>
    <dgm:cxn modelId="{511952F6-0D97-42E5-A4E8-219839FBF33F}" type="presParOf" srcId="{38590AEF-54FA-46B5-8D40-1511A653B6AD}" destId="{07A245E9-BBEA-41F3-BBB9-E9C6DA4947D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66401-BD1F-4B4C-BD74-C79C93AC5FC1}">
      <dsp:nvSpPr>
        <dsp:cNvPr id="0" name=""/>
        <dsp:cNvSpPr/>
      </dsp:nvSpPr>
      <dsp:spPr>
        <a:xfrm rot="5400000">
          <a:off x="-202123" y="205139"/>
          <a:ext cx="1347490" cy="943243"/>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Early Feb.</a:t>
          </a:r>
        </a:p>
      </dsp:txBody>
      <dsp:txXfrm rot="-5400000">
        <a:off x="1" y="474638"/>
        <a:ext cx="943243" cy="404247"/>
      </dsp:txXfrm>
    </dsp:sp>
    <dsp:sp modelId="{0B4F7697-3C3E-43DD-918F-33CD7B3A454F}">
      <dsp:nvSpPr>
        <dsp:cNvPr id="0" name=""/>
        <dsp:cNvSpPr/>
      </dsp:nvSpPr>
      <dsp:spPr>
        <a:xfrm rot="5400000">
          <a:off x="3711585" y="-2765326"/>
          <a:ext cx="876329" cy="6413014"/>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None/>
          </a:pPr>
          <a:r>
            <a:rPr lang="en-US" sz="2700" kern="1200" dirty="0"/>
            <a:t>Re-Engage Disciplines</a:t>
          </a:r>
        </a:p>
      </dsp:txBody>
      <dsp:txXfrm rot="-5400000">
        <a:off x="943243" y="45795"/>
        <a:ext cx="6370235" cy="790771"/>
      </dsp:txXfrm>
    </dsp:sp>
    <dsp:sp modelId="{D7386F84-F8AC-43C4-865F-3985CE3662C1}">
      <dsp:nvSpPr>
        <dsp:cNvPr id="0" name=""/>
        <dsp:cNvSpPr/>
      </dsp:nvSpPr>
      <dsp:spPr>
        <a:xfrm rot="5400000">
          <a:off x="-202123" y="1407082"/>
          <a:ext cx="1347490" cy="943243"/>
        </a:xfrm>
        <a:prstGeom prst="chevron">
          <a:avLst/>
        </a:prstGeom>
        <a:solidFill>
          <a:schemeClr val="accent3">
            <a:hueOff val="-209000"/>
            <a:satOff val="16049"/>
            <a:lumOff val="1830"/>
            <a:alphaOff val="0"/>
          </a:schemeClr>
        </a:solidFill>
        <a:ln w="25400" cap="flat" cmpd="sng" algn="ctr">
          <a:solidFill>
            <a:schemeClr val="accent3">
              <a:hueOff val="-209000"/>
              <a:satOff val="16049"/>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March / April</a:t>
          </a:r>
        </a:p>
      </dsp:txBody>
      <dsp:txXfrm rot="-5400000">
        <a:off x="1" y="1676581"/>
        <a:ext cx="943243" cy="404247"/>
      </dsp:txXfrm>
    </dsp:sp>
    <dsp:sp modelId="{7B828D78-5EB0-4F63-9F44-2E8D56E68AD5}">
      <dsp:nvSpPr>
        <dsp:cNvPr id="0" name=""/>
        <dsp:cNvSpPr/>
      </dsp:nvSpPr>
      <dsp:spPr>
        <a:xfrm rot="5400000">
          <a:off x="3711816" y="-1563613"/>
          <a:ext cx="875869" cy="6413014"/>
        </a:xfrm>
        <a:prstGeom prst="round2SameRect">
          <a:avLst/>
        </a:prstGeom>
        <a:solidFill>
          <a:schemeClr val="lt1">
            <a:alpha val="90000"/>
            <a:hueOff val="0"/>
            <a:satOff val="0"/>
            <a:lumOff val="0"/>
            <a:alphaOff val="0"/>
          </a:schemeClr>
        </a:solidFill>
        <a:ln w="25400" cap="flat" cmpd="sng" algn="ctr">
          <a:solidFill>
            <a:schemeClr val="accent3">
              <a:hueOff val="-209000"/>
              <a:satOff val="16049"/>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None/>
          </a:pPr>
          <a:r>
            <a:rPr lang="en-US" sz="2700" kern="1200" dirty="0"/>
            <a:t>Roll out Version 1.1 – update to Congestion Mgmt. (TM)</a:t>
          </a:r>
        </a:p>
      </dsp:txBody>
      <dsp:txXfrm rot="-5400000">
        <a:off x="943244" y="1247715"/>
        <a:ext cx="6370258" cy="790357"/>
      </dsp:txXfrm>
    </dsp:sp>
    <dsp:sp modelId="{F3892B84-502F-4F77-9411-EF20162368DA}">
      <dsp:nvSpPr>
        <dsp:cNvPr id="0" name=""/>
        <dsp:cNvSpPr/>
      </dsp:nvSpPr>
      <dsp:spPr>
        <a:xfrm rot="5400000">
          <a:off x="-202123" y="2609025"/>
          <a:ext cx="1347490" cy="943243"/>
        </a:xfrm>
        <a:prstGeom prst="chevron">
          <a:avLst/>
        </a:prstGeom>
        <a:solidFill>
          <a:schemeClr val="accent3">
            <a:hueOff val="-418000"/>
            <a:satOff val="32097"/>
            <a:lumOff val="3660"/>
            <a:alphaOff val="0"/>
          </a:schemeClr>
        </a:solidFill>
        <a:ln w="25400" cap="flat" cmpd="sng" algn="ctr">
          <a:solidFill>
            <a:schemeClr val="accent3">
              <a:hueOff val="-418000"/>
              <a:satOff val="32097"/>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End of March</a:t>
          </a:r>
          <a:endParaRPr lang="en-US" sz="1400" kern="1200" dirty="0"/>
        </a:p>
      </dsp:txBody>
      <dsp:txXfrm rot="-5400000">
        <a:off x="1" y="2878524"/>
        <a:ext cx="943243" cy="404247"/>
      </dsp:txXfrm>
    </dsp:sp>
    <dsp:sp modelId="{D51BBEDE-2B14-4EEC-8801-2D6631FF13A8}">
      <dsp:nvSpPr>
        <dsp:cNvPr id="0" name=""/>
        <dsp:cNvSpPr/>
      </dsp:nvSpPr>
      <dsp:spPr>
        <a:xfrm rot="5400000">
          <a:off x="3711816" y="-361670"/>
          <a:ext cx="875869" cy="6413014"/>
        </a:xfrm>
        <a:prstGeom prst="round2SameRect">
          <a:avLst/>
        </a:prstGeom>
        <a:solidFill>
          <a:schemeClr val="lt1">
            <a:alpha val="90000"/>
            <a:hueOff val="0"/>
            <a:satOff val="0"/>
            <a:lumOff val="0"/>
            <a:alphaOff val="0"/>
          </a:schemeClr>
        </a:solidFill>
        <a:ln w="25400" cap="flat" cmpd="sng" algn="ctr">
          <a:solidFill>
            <a:schemeClr val="accent3">
              <a:hueOff val="-418000"/>
              <a:satOff val="32097"/>
              <a:lumOff val="36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None/>
          </a:pPr>
          <a:r>
            <a:rPr lang="en-US" sz="2700" kern="1200" dirty="0"/>
            <a:t>Disciplines submit updates </a:t>
          </a:r>
        </a:p>
      </dsp:txBody>
      <dsp:txXfrm rot="-5400000">
        <a:off x="943244" y="2449658"/>
        <a:ext cx="6370258" cy="790357"/>
      </dsp:txXfrm>
    </dsp:sp>
    <dsp:sp modelId="{A6FEA7C8-6151-46BC-A93B-49A3BD0918B3}">
      <dsp:nvSpPr>
        <dsp:cNvPr id="0" name=""/>
        <dsp:cNvSpPr/>
      </dsp:nvSpPr>
      <dsp:spPr>
        <a:xfrm rot="5400000">
          <a:off x="-202123" y="3810968"/>
          <a:ext cx="1347490" cy="943243"/>
        </a:xfrm>
        <a:prstGeom prst="chevron">
          <a:avLst/>
        </a:prstGeom>
        <a:solidFill>
          <a:schemeClr val="accent3">
            <a:hueOff val="-627001"/>
            <a:satOff val="48146"/>
            <a:lumOff val="5490"/>
            <a:alphaOff val="0"/>
          </a:schemeClr>
        </a:solidFill>
        <a:ln w="25400" cap="flat" cmpd="sng" algn="ctr">
          <a:solidFill>
            <a:schemeClr val="accent3">
              <a:hueOff val="-627001"/>
              <a:satOff val="48146"/>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June</a:t>
          </a:r>
        </a:p>
      </dsp:txBody>
      <dsp:txXfrm rot="-5400000">
        <a:off x="1" y="4080467"/>
        <a:ext cx="943243" cy="404247"/>
      </dsp:txXfrm>
    </dsp:sp>
    <dsp:sp modelId="{3F082AA9-41C9-418B-B662-CED74BBF89A2}">
      <dsp:nvSpPr>
        <dsp:cNvPr id="0" name=""/>
        <dsp:cNvSpPr/>
      </dsp:nvSpPr>
      <dsp:spPr>
        <a:xfrm rot="5400000">
          <a:off x="3711816" y="829122"/>
          <a:ext cx="875869" cy="6413014"/>
        </a:xfrm>
        <a:prstGeom prst="round2SameRect">
          <a:avLst/>
        </a:prstGeom>
        <a:solidFill>
          <a:schemeClr val="lt1">
            <a:alpha val="90000"/>
            <a:hueOff val="0"/>
            <a:satOff val="0"/>
            <a:lumOff val="0"/>
            <a:alphaOff val="0"/>
          </a:schemeClr>
        </a:solidFill>
        <a:ln w="25400" cap="flat" cmpd="sng" algn="ctr">
          <a:solidFill>
            <a:schemeClr val="accent3">
              <a:hueOff val="-627001"/>
              <a:satOff val="48146"/>
              <a:lumOff val="5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None/>
          </a:pPr>
          <a:r>
            <a:rPr lang="en-US" sz="2700" kern="1200" dirty="0"/>
            <a:t>Roll out Version 2.0</a:t>
          </a:r>
        </a:p>
      </dsp:txBody>
      <dsp:txXfrm rot="-5400000">
        <a:off x="943244" y="3640450"/>
        <a:ext cx="6370258" cy="790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51A72-CCC0-4F38-9F8A-02EAFF5F1E14}">
      <dsp:nvSpPr>
        <dsp:cNvPr id="0" name=""/>
        <dsp:cNvSpPr/>
      </dsp:nvSpPr>
      <dsp:spPr>
        <a:xfrm>
          <a:off x="4383989" y="376555"/>
          <a:ext cx="3845569" cy="1277513"/>
        </a:xfrm>
        <a:prstGeom prst="rect">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Quality Assurance</a:t>
          </a:r>
        </a:p>
      </dsp:txBody>
      <dsp:txXfrm>
        <a:off x="4383989" y="376555"/>
        <a:ext cx="3845569" cy="1277513"/>
      </dsp:txXfrm>
    </dsp:sp>
    <dsp:sp modelId="{62F94422-5883-4210-BC4F-465BB938515E}">
      <dsp:nvSpPr>
        <dsp:cNvPr id="0" name=""/>
        <dsp:cNvSpPr/>
      </dsp:nvSpPr>
      <dsp:spPr>
        <a:xfrm>
          <a:off x="4383989" y="1523712"/>
          <a:ext cx="3845569" cy="2810880"/>
        </a:xfrm>
        <a:prstGeom prst="rect">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QA make sure QC items taken care of </a:t>
          </a:r>
        </a:p>
        <a:p>
          <a:pPr marL="228600" lvl="1" indent="-228600" algn="l" defTabSz="1066800">
            <a:lnSpc>
              <a:spcPct val="90000"/>
            </a:lnSpc>
            <a:spcBef>
              <a:spcPct val="0"/>
            </a:spcBef>
            <a:spcAft>
              <a:spcPct val="15000"/>
            </a:spcAft>
            <a:buChar char="•"/>
          </a:pPr>
          <a:r>
            <a:rPr lang="en-US" sz="2400" kern="1200" dirty="0"/>
            <a:t>Ensures the correct policies, standards are used, and high-risk items are addressed</a:t>
          </a:r>
        </a:p>
      </dsp:txBody>
      <dsp:txXfrm>
        <a:off x="4383989" y="1523712"/>
        <a:ext cx="3845569" cy="2810880"/>
      </dsp:txXfrm>
    </dsp:sp>
    <dsp:sp modelId="{1FA1EFFD-CF03-4E7D-A7BA-59C876230977}">
      <dsp:nvSpPr>
        <dsp:cNvPr id="0" name=""/>
        <dsp:cNvSpPr/>
      </dsp:nvSpPr>
      <dsp:spPr>
        <a:xfrm>
          <a:off x="40" y="376555"/>
          <a:ext cx="3845569" cy="1277513"/>
        </a:xfrm>
        <a:prstGeom prst="rect">
          <a:avLst/>
        </a:prstGeom>
        <a:solidFill>
          <a:srgbClr val="E6592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n-US" sz="3600" kern="1200" dirty="0"/>
            <a:t>Quality Control</a:t>
          </a:r>
        </a:p>
      </dsp:txBody>
      <dsp:txXfrm>
        <a:off x="40" y="376555"/>
        <a:ext cx="3845569" cy="1277513"/>
      </dsp:txXfrm>
    </dsp:sp>
    <dsp:sp modelId="{07A245E9-BBEA-41F3-BBB9-E9C6DA4947DC}">
      <dsp:nvSpPr>
        <dsp:cNvPr id="0" name=""/>
        <dsp:cNvSpPr/>
      </dsp:nvSpPr>
      <dsp:spPr>
        <a:xfrm>
          <a:off x="40" y="1523712"/>
          <a:ext cx="3845569" cy="2810880"/>
        </a:xfrm>
        <a:prstGeom prst="rect">
          <a:avLst/>
        </a:prstGeom>
        <a:solidFill>
          <a:srgbClr val="F8D3C8">
            <a:alpha val="89804"/>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None/>
          </a:pPr>
          <a:r>
            <a:rPr lang="en-US" sz="2800" kern="1200" dirty="0"/>
            <a:t>Process of identifying and correcting  deficiencies and errors in calculations, </a:t>
          </a:r>
          <a:r>
            <a:rPr lang="en-US" sz="2800" kern="1200" dirty="0" err="1"/>
            <a:t>plansets</a:t>
          </a:r>
          <a:r>
            <a:rPr lang="en-US" sz="2800" kern="1200" dirty="0"/>
            <a:t>, reports, </a:t>
          </a:r>
          <a:r>
            <a:rPr lang="en-US" sz="2800" kern="1200" dirty="0" err="1"/>
            <a:t>etc</a:t>
          </a:r>
          <a:r>
            <a:rPr lang="en-US" sz="2800" kern="1200" dirty="0"/>
            <a:t>…</a:t>
          </a:r>
        </a:p>
      </dsp:txBody>
      <dsp:txXfrm>
        <a:off x="40" y="1523712"/>
        <a:ext cx="3845569"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732732-9DF5-5343-9671-1F8D28AFB589}" type="datetimeFigureOut">
              <a:rPr lang="en-US" smtClean="0"/>
              <a:t>2/3/2021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AE282AB-1402-2940-B834-0E55D2768B8F}" type="slidenum">
              <a:rPr lang="en-US" smtClean="0"/>
              <a:t>‹#›</a:t>
            </a:fld>
            <a:endParaRPr lang="en-US"/>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9855999-CF69-DA42-8213-22A5CAE5D182}" type="datetimeFigureOut">
              <a:rPr lang="en-US" smtClean="0"/>
              <a:t>2/3/2021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B6EF1C-AA17-F640-A7A5-6C89FACC0C1D}" type="slidenum">
              <a:rPr lang="en-US" smtClean="0"/>
              <a:t>‹#›</a:t>
            </a:fld>
            <a:endParaRPr lang="en-US"/>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a:t>
            </a:fld>
            <a:endParaRPr lang="en-US"/>
          </a:p>
        </p:txBody>
      </p:sp>
    </p:spTree>
    <p:extLst>
      <p:ext uri="{BB962C8B-B14F-4D97-AF65-F5344CB8AC3E}">
        <p14:creationId xmlns:p14="http://schemas.microsoft.com/office/powerpoint/2010/main" val="1386790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a:p>
            <a:r>
              <a:rPr lang="en-US" sz="1200" kern="1200" dirty="0">
                <a:solidFill>
                  <a:schemeClr val="tx1"/>
                </a:solidFill>
                <a:effectLst/>
                <a:latin typeface="+mn-lt"/>
                <a:ea typeface="+mn-ea"/>
                <a:cs typeface="+mn-cs"/>
              </a:rPr>
              <a:t>The Network Activity Diagram provides a summary of all major activities and milestones you may need to complete during each stage to efficiently deliver your project. This diagram serves as a roadmap for delivering projects and can be customized to meet the requirements and complexity of each unique project. </a:t>
            </a:r>
            <a:r>
              <a:rPr lang="en-US" sz="1200" b="0" i="0" u="none" strike="noStrike" kern="1200" baseline="0" dirty="0">
                <a:solidFill>
                  <a:schemeClr val="tx1"/>
                </a:solidFill>
                <a:latin typeface="+mn-lt"/>
                <a:ea typeface="+mn-ea"/>
                <a:cs typeface="+mn-cs"/>
              </a:rPr>
              <a:t>The activities are not laid out chronologically but are grouped by discipline. As such, the network requires collaboration, led by the Project Manager, to determine what activities apply and to define the logical relationships and order of activities for a specific project.</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stage, Project Initiation, is listed on the left, followed by Stages 2, 3, and 4 as you move further to the right.  Each stage is defined in terms of the high-level goal it achieves upon completion and consists of multiple activities that are organized and identified by Discipline. The boxes in the network diagram represent an activity that needs to be completed prior to the end of the stage. An activity is the overall action that needs to be completed for a technical unit to move on to the next stage of the PDN.   Each activity is color coded based on the discipline responsible for leading the activity. The PDN is customizable to allow teams to identify and select the necessary activities to drive a project forward.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NOT USING 30, 60 AND 90 ANYMORE:  </a:t>
            </a:r>
            <a:r>
              <a:rPr lang="en-US" sz="1200" i="1" kern="1200" dirty="0">
                <a:solidFill>
                  <a:schemeClr val="tx1"/>
                </a:solidFill>
                <a:effectLst/>
                <a:latin typeface="+mn-lt"/>
                <a:ea typeface="+mn-ea"/>
                <a:cs typeface="+mn-cs"/>
              </a:rPr>
              <a:t>There was continued confusion with the headings of 30%/60%/90% in the PDN The intent of the percentages was to represent a phase rather than a time.  It has been suggested that we no longer list the percentages and just keep the headings of </a:t>
            </a:r>
            <a:r>
              <a:rPr lang="en-US" sz="1200" b="1" i="1" kern="1200" dirty="0">
                <a:solidFill>
                  <a:schemeClr val="tx1"/>
                </a:solidFill>
                <a:effectLst/>
                <a:latin typeface="+mn-lt"/>
                <a:ea typeface="+mn-ea"/>
                <a:cs typeface="+mn-cs"/>
              </a:rPr>
              <a:t>Alignment</a:t>
            </a:r>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Defined</a:t>
            </a:r>
            <a:r>
              <a:rPr lang="en-US" sz="1200" i="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Plan in Hand (PIH)</a:t>
            </a:r>
            <a:r>
              <a:rPr lang="en-US" sz="1200" i="1" kern="1200" dirty="0">
                <a:solidFill>
                  <a:schemeClr val="tx1"/>
                </a:solidFill>
                <a:effectLst/>
                <a:latin typeface="+mn-lt"/>
                <a:ea typeface="+mn-ea"/>
                <a:cs typeface="+mn-cs"/>
              </a:rPr>
              <a:t>, and </a:t>
            </a:r>
            <a:r>
              <a:rPr lang="en-US" sz="1200" b="1" i="1" kern="1200" dirty="0">
                <a:solidFill>
                  <a:schemeClr val="tx1"/>
                </a:solidFill>
                <a:effectLst/>
                <a:latin typeface="+mn-lt"/>
                <a:ea typeface="+mn-ea"/>
                <a:cs typeface="+mn-cs"/>
              </a:rPr>
              <a:t>Plans, Specifications &amp; Estimate(PS&amp;E) with the PDN</a:t>
            </a:r>
            <a:r>
              <a:rPr lang="en-US" sz="1200" i="1" kern="1200" dirty="0">
                <a:solidFill>
                  <a:schemeClr val="tx1"/>
                </a:solidFill>
                <a:effectLst/>
                <a:latin typeface="+mn-lt"/>
                <a:ea typeface="+mn-ea"/>
                <a:cs typeface="+mn-cs"/>
              </a:rPr>
              <a:t>.  </a:t>
            </a:r>
          </a:p>
          <a:p>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PDN is an interactive tool, clicking on any activity box takes you directly to that activity’s documentation. </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10</a:t>
            </a:fld>
            <a:endParaRPr lang="en-US"/>
          </a:p>
        </p:txBody>
      </p:sp>
    </p:spTree>
    <p:extLst>
      <p:ext uri="{BB962C8B-B14F-4D97-AF65-F5344CB8AC3E}">
        <p14:creationId xmlns:p14="http://schemas.microsoft.com/office/powerpoint/2010/main" val="374815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In addition to the color coding, you can use the activity identifiers to learn more about who is responsible for leading the activity, which stage it happens in, and which activity it is </a:t>
            </a:r>
            <a:r>
              <a:rPr lang="en-US" sz="1200" i="1" kern="1200" dirty="0">
                <a:solidFill>
                  <a:schemeClr val="tx1"/>
                </a:solidFill>
                <a:effectLst/>
                <a:latin typeface="+mn-lt"/>
                <a:ea typeface="+mn-ea"/>
                <a:cs typeface="+mn-cs"/>
              </a:rPr>
              <a:t>within</a:t>
            </a:r>
            <a:r>
              <a:rPr lang="en-US" sz="1200" kern="1200" dirty="0">
                <a:solidFill>
                  <a:schemeClr val="tx1"/>
                </a:solidFill>
                <a:effectLst/>
                <a:latin typeface="+mn-lt"/>
                <a:ea typeface="+mn-ea"/>
                <a:cs typeface="+mn-cs"/>
              </a:rPr>
              <a:t> the stage and discipline track. These Activity Identifier can also be used for tracking purposes in MS Project. </a:t>
            </a:r>
          </a:p>
          <a:p>
            <a:pPr marL="0" indent="0">
              <a:buFont typeface="Arial" panose="020B0604020202020204" pitchFamily="34" charset="0"/>
              <a:buNone/>
            </a:pPr>
            <a:endParaRPr lang="en-US" dirty="0"/>
          </a:p>
          <a:p>
            <a:pPr marL="174708" indent="-174708">
              <a:buFont typeface="Arial" panose="020B0604020202020204" pitchFamily="34" charset="0"/>
              <a:buChar char="•"/>
            </a:pPr>
            <a:r>
              <a:rPr lang="en-US" dirty="0"/>
              <a:t>For 2TO1  This means Stage 2 – Alignment Defined</a:t>
            </a:r>
          </a:p>
          <a:p>
            <a:pPr marL="174708" indent="-174708">
              <a:buFont typeface="Arial" panose="020B0604020202020204" pitchFamily="34" charset="0"/>
              <a:buChar char="•"/>
            </a:pPr>
            <a:r>
              <a:rPr lang="en-US" dirty="0"/>
              <a:t>Traffic Operations is the discipline, and this is the 1</a:t>
            </a:r>
            <a:r>
              <a:rPr lang="en-US" baseline="30000" dirty="0"/>
              <a:t>st</a:t>
            </a:r>
            <a:r>
              <a:rPr lang="en-US" dirty="0"/>
              <a:t> activity for Traffic Ops in Stage 2.</a:t>
            </a:r>
          </a:p>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11</a:t>
            </a:fld>
            <a:endParaRPr lang="en-US"/>
          </a:p>
        </p:txBody>
      </p:sp>
    </p:spTree>
    <p:extLst>
      <p:ext uri="{BB962C8B-B14F-4D97-AF65-F5344CB8AC3E}">
        <p14:creationId xmlns:p14="http://schemas.microsoft.com/office/powerpoint/2010/main" val="1349305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return to the network diagram, there is a “back to the PDN overview” header at the top of any section that takes the user back to the diagram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Following the identifier and activity name, there is an Overview describing the overall objective of the activity and why it needs to be completed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Below that is a list of associated References that the user could refer while completing any of the tasks and deliverables that are part of this activity.  </a:t>
            </a: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12</a:t>
            </a:fld>
            <a:endParaRPr lang="en-US"/>
          </a:p>
        </p:txBody>
      </p:sp>
    </p:spTree>
    <p:extLst>
      <p:ext uri="{BB962C8B-B14F-4D97-AF65-F5344CB8AC3E}">
        <p14:creationId xmlns:p14="http://schemas.microsoft.com/office/powerpoint/2010/main" val="835858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Below the References is a table of Deliverables, and a series of tasks or steps to complete each activity.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The Deliverables Table identifies all the deliverables, associated task(s), and the responsible party(</a:t>
            </a:r>
            <a:r>
              <a:rPr lang="en-US" sz="1200" b="0" i="0" u="none" strike="noStrike" kern="1200" baseline="0" dirty="0" err="1">
                <a:solidFill>
                  <a:schemeClr val="tx1"/>
                </a:solidFill>
                <a:latin typeface="+mn-lt"/>
                <a:ea typeface="+mn-ea"/>
                <a:cs typeface="+mn-cs"/>
              </a:rPr>
              <a:t>ies</a:t>
            </a:r>
            <a:r>
              <a:rPr lang="en-US" sz="1200" b="0" i="0" u="none" strike="noStrike" kern="1200" baseline="0" dirty="0">
                <a:solidFill>
                  <a:schemeClr val="tx1"/>
                </a:solidFill>
                <a:latin typeface="+mn-lt"/>
                <a:ea typeface="+mn-ea"/>
                <a:cs typeface="+mn-cs"/>
              </a:rPr>
              <a:t>) for each task(s) that may be needed to complete this activity. The listed order of deliverables and tasks is </a:t>
            </a:r>
            <a:r>
              <a:rPr lang="en-US" sz="1200" b="1" i="1" u="none" strike="noStrike" kern="1200" baseline="0" dirty="0">
                <a:solidFill>
                  <a:schemeClr val="tx1"/>
                </a:solidFill>
                <a:latin typeface="+mn-lt"/>
                <a:ea typeface="+mn-ea"/>
                <a:cs typeface="+mn-cs"/>
              </a:rPr>
              <a:t>not necessarily the chronological order for completion</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Activity Leader is the member of the project team responsible for ensuring that the task is completed successfully, and the Additional Support is anyone other than the Activity Leader who has a responsibility for the task. The table is not intended to list all team members involved, and the Activity Leader may delegate the completion of specific tasks to other team members.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Below this table are the each of the tasks described in more detail.</a:t>
            </a: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13</a:t>
            </a:fld>
            <a:endParaRPr lang="en-US"/>
          </a:p>
        </p:txBody>
      </p:sp>
    </p:spTree>
    <p:extLst>
      <p:ext uri="{BB962C8B-B14F-4D97-AF65-F5344CB8AC3E}">
        <p14:creationId xmlns:p14="http://schemas.microsoft.com/office/powerpoint/2010/main" val="947673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should folks do if they don't have any projects using IPD yet?</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14</a:t>
            </a:fld>
            <a:endParaRPr lang="en-US"/>
          </a:p>
        </p:txBody>
      </p:sp>
    </p:spTree>
    <p:extLst>
      <p:ext uri="{BB962C8B-B14F-4D97-AF65-F5344CB8AC3E}">
        <p14:creationId xmlns:p14="http://schemas.microsoft.com/office/powerpoint/2010/main" val="1644853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expect – coming up</a:t>
            </a:r>
          </a:p>
        </p:txBody>
      </p:sp>
      <p:sp>
        <p:nvSpPr>
          <p:cNvPr id="4" name="Slide Number Placeholder 3"/>
          <p:cNvSpPr>
            <a:spLocks noGrp="1"/>
          </p:cNvSpPr>
          <p:nvPr>
            <p:ph type="sldNum" sz="quarter" idx="5"/>
          </p:nvPr>
        </p:nvSpPr>
        <p:spPr/>
        <p:txBody>
          <a:bodyPr/>
          <a:lstStyle/>
          <a:p>
            <a:fld id="{DCB6EF1C-AA17-F640-A7A5-6C89FACC0C1D}" type="slidenum">
              <a:rPr lang="en-US" smtClean="0"/>
              <a:t>15</a:t>
            </a:fld>
            <a:endParaRPr lang="en-US"/>
          </a:p>
        </p:txBody>
      </p:sp>
    </p:spTree>
    <p:extLst>
      <p:ext uri="{BB962C8B-B14F-4D97-AF65-F5344CB8AC3E}">
        <p14:creationId xmlns:p14="http://schemas.microsoft.com/office/powerpoint/2010/main" val="62236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Establishing the Project Manager Role and transitioning to a Matrix Organization with the technical units will result with increased communication and collaboration with team members and internal and external stakeholders throughout the life of the project. </a:t>
            </a:r>
          </a:p>
          <a:p>
            <a:pPr marL="0" indent="0">
              <a:buFont typeface="Arial" panose="020B0604020202020204" pitchFamily="34" charset="0"/>
              <a:buNone/>
            </a:pPr>
            <a:endParaRPr lang="en-US" dirty="0"/>
          </a:p>
          <a:p>
            <a:pPr marL="0" indent="0">
              <a:buFont typeface="+mj-lt"/>
              <a:buNone/>
            </a:pPr>
            <a:r>
              <a:rPr lang="en-US" dirty="0"/>
              <a:t>1)    It is critical that the project discipline team members communicate with each other in the development of the designs and plan set/documents</a:t>
            </a:r>
          </a:p>
          <a:p>
            <a:pPr marL="0" indent="0">
              <a:buFont typeface="+mj-lt"/>
              <a:buNone/>
            </a:pPr>
            <a:endParaRPr lang="en-US" dirty="0"/>
          </a:p>
          <a:p>
            <a:pPr marL="228600" indent="-228600">
              <a:buFont typeface="+mj-lt"/>
              <a:buAutoNum type="arabicParenR" startAt="2"/>
            </a:pPr>
            <a:r>
              <a:rPr lang="en-US" dirty="0"/>
              <a:t>The PM is responsible for communications out to stakeholders and within the department outside of the team to anticipate and reduce impacts to the overall project. And to ensure that quality checks are occurring, and that the direction of the overall project is delivered as committed to.</a:t>
            </a:r>
          </a:p>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16</a:t>
            </a:fld>
            <a:endParaRPr lang="en-US"/>
          </a:p>
        </p:txBody>
      </p:sp>
    </p:spTree>
    <p:extLst>
      <p:ext uri="{BB962C8B-B14F-4D97-AF65-F5344CB8AC3E}">
        <p14:creationId xmlns:p14="http://schemas.microsoft.com/office/powerpoint/2010/main" val="3094906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Defined PM roles and responsibilities: Centered around Scope, Schedule, Budget, Quality, Risk</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project champion, provide vision, leadership,</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Defined team member responsibilities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PM instills team accountability, (Project Definition Document – project team contract)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17</a:t>
            </a:fld>
            <a:endParaRPr lang="en-US"/>
          </a:p>
        </p:txBody>
      </p:sp>
    </p:spTree>
    <p:extLst>
      <p:ext uri="{BB962C8B-B14F-4D97-AF65-F5344CB8AC3E}">
        <p14:creationId xmlns:p14="http://schemas.microsoft.com/office/powerpoint/2010/main" val="34428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18</a:t>
            </a:fld>
            <a:endParaRPr lang="en-US"/>
          </a:p>
        </p:txBody>
      </p:sp>
    </p:spTree>
    <p:extLst>
      <p:ext uri="{BB962C8B-B14F-4D97-AF65-F5344CB8AC3E}">
        <p14:creationId xmlns:p14="http://schemas.microsoft.com/office/powerpoint/2010/main" val="901735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Purpose of Quality Mgmt. Minimize long review periods &amp; streamline the process while delivering high quality projects.  Eliminate the many hard-core gates/formal review processes &amp; have DOT focus on higher-level transportation needs.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Quality control (QC) – consultants / professional engineering firms or DOT (for internal projects)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QA - DOT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19</a:t>
            </a:fld>
            <a:endParaRPr lang="en-US"/>
          </a:p>
        </p:txBody>
      </p:sp>
    </p:spTree>
    <p:extLst>
      <p:ext uri="{BB962C8B-B14F-4D97-AF65-F5344CB8AC3E}">
        <p14:creationId xmlns:p14="http://schemas.microsoft.com/office/powerpoint/2010/main" val="901735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2</a:t>
            </a:fld>
            <a:endParaRPr lang="en-US"/>
          </a:p>
        </p:txBody>
      </p:sp>
    </p:spTree>
    <p:extLst>
      <p:ext uri="{BB962C8B-B14F-4D97-AF65-F5344CB8AC3E}">
        <p14:creationId xmlns:p14="http://schemas.microsoft.com/office/powerpoint/2010/main" val="901735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Purpose of Quality Mgmt. Minimize long review periods &amp; streamline the process while delivering high quality projects.  Eliminate the many hard-core gates/formal review processes &amp; have DOT focus on higher-level transportation needs.</a:t>
            </a:r>
          </a:p>
        </p:txBody>
      </p:sp>
      <p:sp>
        <p:nvSpPr>
          <p:cNvPr id="4" name="Slide Number Placeholder 3"/>
          <p:cNvSpPr>
            <a:spLocks noGrp="1"/>
          </p:cNvSpPr>
          <p:nvPr>
            <p:ph type="sldNum" sz="quarter" idx="5"/>
          </p:nvPr>
        </p:nvSpPr>
        <p:spPr/>
        <p:txBody>
          <a:bodyPr/>
          <a:lstStyle/>
          <a:p>
            <a:fld id="{DCB6EF1C-AA17-F640-A7A5-6C89FACC0C1D}" type="slidenum">
              <a:rPr lang="en-US" smtClean="0"/>
              <a:t>20</a:t>
            </a:fld>
            <a:endParaRPr lang="en-US"/>
          </a:p>
        </p:txBody>
      </p:sp>
    </p:spTree>
    <p:extLst>
      <p:ext uri="{BB962C8B-B14F-4D97-AF65-F5344CB8AC3E}">
        <p14:creationId xmlns:p14="http://schemas.microsoft.com/office/powerpoint/2010/main" val="3428326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How to Navigate the PDN – available at the end of the month.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Differences between existing process and the PDN – FEB.</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PDN training is available to everyone to take – geared towards everyone who will use the PDN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lvl="0"/>
            <a:r>
              <a:rPr lang="en-US" dirty="0"/>
              <a:t>MS Project – available end of Feb. – available to everyone – geared to technical leads and Project Managers both internal and external</a:t>
            </a:r>
          </a:p>
          <a:p>
            <a:pPr lvl="0"/>
            <a:endParaRPr lang="en-US" dirty="0"/>
          </a:p>
          <a:p>
            <a:pPr lvl="0"/>
            <a:r>
              <a:rPr lang="en-US" dirty="0"/>
              <a:t>Project Management – for project managers – still determining if this will be internal only or both internal and external</a:t>
            </a:r>
          </a:p>
          <a:p>
            <a:pPr lvl="0"/>
            <a:endParaRPr lang="en-US" dirty="0"/>
          </a:p>
          <a:p>
            <a:pPr lvl="0"/>
            <a:r>
              <a:rPr lang="en-US" dirty="0"/>
              <a:t>Quality Mgmt. – All involved in delivering projects.  Will likely be for internal and external folks.  Format is still being discussed. </a:t>
            </a:r>
          </a:p>
          <a:p>
            <a:pPr lvl="0"/>
            <a:endParaRPr lang="en-US" dirty="0"/>
          </a:p>
          <a:p>
            <a:pPr lvl="0"/>
            <a:r>
              <a:rPr lang="en-US" dirty="0"/>
              <a:t>Risk Mgmt. – Everyone involved in delivering projects.  Format and internal/external audience are still being discussed. </a:t>
            </a:r>
          </a:p>
        </p:txBody>
      </p:sp>
      <p:sp>
        <p:nvSpPr>
          <p:cNvPr id="4" name="Slide Number Placeholder 3"/>
          <p:cNvSpPr>
            <a:spLocks noGrp="1"/>
          </p:cNvSpPr>
          <p:nvPr>
            <p:ph type="sldNum" sz="quarter" idx="5"/>
          </p:nvPr>
        </p:nvSpPr>
        <p:spPr/>
        <p:txBody>
          <a:bodyPr/>
          <a:lstStyle/>
          <a:p>
            <a:fld id="{DCB6EF1C-AA17-F640-A7A5-6C89FACC0C1D}" type="slidenum">
              <a:rPr lang="en-US" smtClean="0"/>
              <a:t>21</a:t>
            </a:fld>
            <a:endParaRPr lang="en-US"/>
          </a:p>
        </p:txBody>
      </p:sp>
    </p:spTree>
    <p:extLst>
      <p:ext uri="{BB962C8B-B14F-4D97-AF65-F5344CB8AC3E}">
        <p14:creationId xmlns:p14="http://schemas.microsoft.com/office/powerpoint/2010/main" val="2143275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Project Management Site – contains tools and resources for Project Managers to use and will be updated regularly with guidance, training opportunities, etc.  so make sure you check back often!  </a:t>
            </a:r>
          </a:p>
          <a:p>
            <a:r>
              <a:rPr lang="en-US" dirty="0"/>
              <a:t>There is a contact us if you have ideas and there is also a link to IPD webpage</a:t>
            </a:r>
          </a:p>
        </p:txBody>
      </p:sp>
      <p:sp>
        <p:nvSpPr>
          <p:cNvPr id="4" name="Slide Number Placeholder 3"/>
          <p:cNvSpPr>
            <a:spLocks noGrp="1"/>
          </p:cNvSpPr>
          <p:nvPr>
            <p:ph type="sldNum" sz="quarter" idx="5"/>
          </p:nvPr>
        </p:nvSpPr>
        <p:spPr/>
        <p:txBody>
          <a:bodyPr/>
          <a:lstStyle/>
          <a:p>
            <a:fld id="{DCB6EF1C-AA17-F640-A7A5-6C89FACC0C1D}" type="slidenum">
              <a:rPr lang="en-US" smtClean="0"/>
              <a:t>22</a:t>
            </a:fld>
            <a:endParaRPr lang="en-US"/>
          </a:p>
        </p:txBody>
      </p:sp>
    </p:spTree>
    <p:extLst>
      <p:ext uri="{BB962C8B-B14F-4D97-AF65-F5344CB8AC3E}">
        <p14:creationId xmlns:p14="http://schemas.microsoft.com/office/powerpoint/2010/main" val="1903390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IPD Connect Site contains all the latest information about IPD, including contact information, upcoming training opportunities, highlights from workshops and the Newsletters.</a:t>
            </a:r>
          </a:p>
          <a:p>
            <a:r>
              <a:rPr lang="en-US" dirty="0"/>
              <a:t>Be sure to subscribe to the IPD newsletter to receive updates on new tools, resources, and training opportunities available.  </a:t>
            </a:r>
          </a:p>
          <a:p>
            <a:r>
              <a:rPr lang="en-US" dirty="0"/>
              <a:t>This is available on the IPD Connect site, on the right-hand side under “Newsletters Subscription”</a:t>
            </a:r>
          </a:p>
        </p:txBody>
      </p:sp>
      <p:sp>
        <p:nvSpPr>
          <p:cNvPr id="4" name="Slide Number Placeholder 3"/>
          <p:cNvSpPr>
            <a:spLocks noGrp="1"/>
          </p:cNvSpPr>
          <p:nvPr>
            <p:ph type="sldNum" sz="quarter" idx="5"/>
          </p:nvPr>
        </p:nvSpPr>
        <p:spPr/>
        <p:txBody>
          <a:bodyPr/>
          <a:lstStyle/>
          <a:p>
            <a:fld id="{DCB6EF1C-AA17-F640-A7A5-6C89FACC0C1D}" type="slidenum">
              <a:rPr lang="en-US" smtClean="0"/>
              <a:t>23</a:t>
            </a:fld>
            <a:endParaRPr lang="en-US"/>
          </a:p>
        </p:txBody>
      </p:sp>
    </p:spTree>
    <p:extLst>
      <p:ext uri="{BB962C8B-B14F-4D97-AF65-F5344CB8AC3E}">
        <p14:creationId xmlns:p14="http://schemas.microsoft.com/office/powerpoint/2010/main" val="9210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Show how this works!</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24</a:t>
            </a:fld>
            <a:endParaRPr lang="en-US"/>
          </a:p>
        </p:txBody>
      </p:sp>
    </p:spTree>
    <p:extLst>
      <p:ext uri="{BB962C8B-B14F-4D97-AF65-F5344CB8AC3E}">
        <p14:creationId xmlns:p14="http://schemas.microsoft.com/office/powerpoint/2010/main" val="2713924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25</a:t>
            </a:fld>
            <a:endParaRPr lang="en-US"/>
          </a:p>
        </p:txBody>
      </p:sp>
    </p:spTree>
    <p:extLst>
      <p:ext uri="{BB962C8B-B14F-4D97-AF65-F5344CB8AC3E}">
        <p14:creationId xmlns:p14="http://schemas.microsoft.com/office/powerpoint/2010/main" val="297358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465887">
              <a:defRPr/>
            </a:pPr>
            <a:r>
              <a:rPr lang="en-US" sz="1200" kern="1200" dirty="0">
                <a:solidFill>
                  <a:schemeClr val="tx1"/>
                </a:solidFill>
                <a:effectLst/>
                <a:latin typeface="+mn-lt"/>
                <a:ea typeface="+mn-ea"/>
                <a:cs typeface="+mn-cs"/>
              </a:rPr>
              <a:t>NCDOT’s project delivery vision is to build a culture where we promise what we are going to do and deliver what we promise.   To bring NCDOT’s project delivery vision to life, DOT began the Integrated Project Delivery effort .  </a:t>
            </a:r>
            <a:r>
              <a:rPr lang="en-US" dirty="0"/>
              <a:t>It consists of streamlining processes to be transparent, repeatable and accountable to enable teams to consistently deliver projects effectively and efficiently.  </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3</a:t>
            </a:fld>
            <a:endParaRPr lang="en-US"/>
          </a:p>
        </p:txBody>
      </p:sp>
    </p:spTree>
    <p:extLst>
      <p:ext uri="{BB962C8B-B14F-4D97-AF65-F5344CB8AC3E}">
        <p14:creationId xmlns:p14="http://schemas.microsoft.com/office/powerpoint/2010/main" val="164485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Don’t wait to be instructed</a:t>
            </a:r>
          </a:p>
        </p:txBody>
      </p:sp>
      <p:sp>
        <p:nvSpPr>
          <p:cNvPr id="4" name="Slide Number Placeholder 3"/>
          <p:cNvSpPr>
            <a:spLocks noGrp="1"/>
          </p:cNvSpPr>
          <p:nvPr>
            <p:ph type="sldNum" sz="quarter" idx="5"/>
          </p:nvPr>
        </p:nvSpPr>
        <p:spPr/>
        <p:txBody>
          <a:bodyPr/>
          <a:lstStyle/>
          <a:p>
            <a:fld id="{DCB6EF1C-AA17-F640-A7A5-6C89FACC0C1D}" type="slidenum">
              <a:rPr lang="en-US" smtClean="0"/>
              <a:t>4</a:t>
            </a:fld>
            <a:endParaRPr lang="en-US"/>
          </a:p>
        </p:txBody>
      </p:sp>
    </p:spTree>
    <p:extLst>
      <p:ext uri="{BB962C8B-B14F-4D97-AF65-F5344CB8AC3E}">
        <p14:creationId xmlns:p14="http://schemas.microsoft.com/office/powerpoint/2010/main" val="52618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Blue – IPD team leading and currently working 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Orange – upcoming IPD tasks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Maroon – IPD not leading but coordinating with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mn-lt"/>
              </a:rPr>
              <a:t>We are in the process of developing a chart that shows all the products IPD is working on and the associated DOT and Consultant contact for each</a:t>
            </a: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Detailed PDN Training </a:t>
            </a:r>
            <a:r>
              <a:rPr lang="en-US" dirty="0">
                <a:latin typeface="+mn-lt"/>
              </a:rPr>
              <a:t>– 2 </a:t>
            </a:r>
            <a:r>
              <a:rPr lang="en-US" dirty="0" err="1">
                <a:latin typeface="+mn-lt"/>
              </a:rPr>
              <a:t>elearning</a:t>
            </a:r>
            <a:r>
              <a:rPr lang="en-US" dirty="0">
                <a:latin typeface="+mn-lt"/>
              </a:rPr>
              <a:t> modules (How to Navigate the PDN &amp; Differences b/w the existing delivery process and the PDN &amp; the transition process)  Module 1 </a:t>
            </a:r>
            <a:r>
              <a:rPr lang="en-US" dirty="0">
                <a:latin typeface="+mn-lt"/>
                <a:sym typeface="Wingdings" panose="05000000000000000000" pitchFamily="2" charset="2"/>
              </a:rPr>
              <a:t> </a:t>
            </a:r>
            <a:r>
              <a:rPr lang="en-US" dirty="0">
                <a:latin typeface="+mn-lt"/>
              </a:rPr>
              <a:t>expected to be out </a:t>
            </a:r>
            <a:r>
              <a:rPr lang="en-US">
                <a:latin typeface="+mn-lt"/>
              </a:rPr>
              <a:t>by early Feb.  </a:t>
            </a:r>
            <a:r>
              <a:rPr lang="en-US" dirty="0">
                <a:latin typeface="+mn-lt"/>
              </a:rPr>
              <a:t>Module 2 </a:t>
            </a:r>
            <a:r>
              <a:rPr lang="en-US" dirty="0">
                <a:latin typeface="+mn-lt"/>
                <a:sym typeface="Wingdings" panose="05000000000000000000" pitchFamily="2" charset="2"/>
              </a:rPr>
              <a:t> end of Feb.</a:t>
            </a:r>
            <a:endParaRPr lang="en-US" dirty="0">
              <a:latin typeface="+mn-lt"/>
            </a:endParaRP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MS Project Schedule Training </a:t>
            </a:r>
            <a:r>
              <a:rPr lang="en-US" dirty="0">
                <a:latin typeface="+mn-lt"/>
              </a:rPr>
              <a:t>– </a:t>
            </a:r>
            <a:r>
              <a:rPr lang="en-US" sz="1200" kern="1200" dirty="0">
                <a:solidFill>
                  <a:schemeClr val="tx1"/>
                </a:solidFill>
                <a:effectLst/>
                <a:latin typeface="+mn-lt"/>
                <a:ea typeface="+mn-ea"/>
                <a:cs typeface="+mn-cs"/>
              </a:rPr>
              <a:t>How to use the schedule everyday to effectively manage projects 1 training with 2 tracks – Create/Develop &amp; Analyze/Manage.  E-learning </a:t>
            </a:r>
            <a:r>
              <a:rPr lang="en-US" sz="1200" kern="1200" dirty="0">
                <a:solidFill>
                  <a:schemeClr val="tx1"/>
                </a:solidFill>
                <a:effectLst/>
                <a:latin typeface="+mn-lt"/>
                <a:ea typeface="+mn-ea"/>
                <a:cs typeface="+mn-cs"/>
                <a:sym typeface="Wingdings" panose="05000000000000000000" pitchFamily="2" charset="2"/>
              </a:rPr>
              <a:t> expected available by end of Feb.</a:t>
            </a:r>
            <a:endParaRPr lang="en-US" dirty="0">
              <a:latin typeface="+mn-lt"/>
            </a:endParaRP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PDN Versions 1.1 &amp; 2.0 </a:t>
            </a:r>
            <a:r>
              <a:rPr lang="en-US" dirty="0">
                <a:latin typeface="+mn-lt"/>
              </a:rPr>
              <a:t>– Version 1.1 </a:t>
            </a:r>
            <a:r>
              <a:rPr lang="en-US" dirty="0">
                <a:latin typeface="+mn-lt"/>
                <a:sym typeface="Wingdings" panose="05000000000000000000" pitchFamily="2" charset="2"/>
              </a:rPr>
              <a:t> </a:t>
            </a:r>
            <a:r>
              <a:rPr lang="en-US" dirty="0">
                <a:latin typeface="+mn-lt"/>
              </a:rPr>
              <a:t>Main update will be congestion mgmt. activities with some possible line movements at the end of Stage 1.  anticipated roll out March/April.</a:t>
            </a:r>
          </a:p>
          <a:p>
            <a:pPr marL="0" indent="0">
              <a:buFont typeface="Wingdings" panose="05000000000000000000" pitchFamily="2" charset="2"/>
              <a:buNone/>
            </a:pPr>
            <a:r>
              <a:rPr lang="en-US" dirty="0">
                <a:latin typeface="+mn-lt"/>
              </a:rPr>
              <a:t>Version 2.0 </a:t>
            </a:r>
            <a:r>
              <a:rPr lang="en-US" dirty="0">
                <a:latin typeface="+mn-lt"/>
                <a:sym typeface="Wingdings" panose="05000000000000000000" pitchFamily="2" charset="2"/>
              </a:rPr>
              <a:t> Updating entire PDN, anticipated roll out in June.</a:t>
            </a:r>
            <a:endParaRPr lang="en-US" dirty="0">
              <a:latin typeface="+mn-lt"/>
            </a:endParaRP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Kitchen Sink/PDN Scope Assistance</a:t>
            </a:r>
            <a:r>
              <a:rPr lang="en-US" b="0" dirty="0">
                <a:latin typeface="+mn-lt"/>
              </a:rPr>
              <a:t> - </a:t>
            </a:r>
            <a:r>
              <a:rPr lang="en-US" sz="1200" b="0" kern="1200" dirty="0">
                <a:solidFill>
                  <a:schemeClr val="tx1"/>
                </a:solidFill>
                <a:effectLst/>
                <a:latin typeface="+mn-lt"/>
                <a:ea typeface="+mn-ea"/>
                <a:cs typeface="+mn-cs"/>
              </a:rPr>
              <a:t>Provide guidance that bridges the gap between the roles in the PDN process that do not exist in the kitchen sink. Anticipated available at end Feb.</a:t>
            </a:r>
            <a:endParaRPr lang="en-US" b="0" dirty="0">
              <a:latin typeface="+mn-lt"/>
            </a:endParaRP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Merger Process Refinements </a:t>
            </a:r>
            <a:r>
              <a:rPr lang="en-US" dirty="0">
                <a:latin typeface="+mn-lt"/>
              </a:rPr>
              <a:t>– wrapping this out, will roll out this Spring.  Beginning to develop training for this and have meeting with FHWA and DOT to finalize.</a:t>
            </a: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Standards Scopes of Work </a:t>
            </a:r>
            <a:r>
              <a:rPr lang="en-US" sz="1200" dirty="0">
                <a:latin typeface="+mn-lt"/>
              </a:rPr>
              <a:t>- </a:t>
            </a:r>
            <a:r>
              <a:rPr lang="en-US" sz="1200" dirty="0">
                <a:solidFill>
                  <a:schemeClr val="tx1">
                    <a:lumMod val="75000"/>
                    <a:lumOff val="25000"/>
                  </a:schemeClr>
                </a:solidFill>
              </a:rPr>
              <a:t>Decreased Ambiguity, Increased Productivity, Consistency in roles, and expectations across Divisions, Central Office, Consultant Firms to successfully deliver what was expected.  Have just finished collecting existing scopes of work and will begin developing a standardized format and diving into what currently exists.  Desire is to align them with the PDN and make them easy to customize to projects.  Anticipated to be completed by the end of March/Early April.</a:t>
            </a: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CDE Role &amp; Responsibility Doc/Flowchart</a:t>
            </a:r>
            <a:r>
              <a:rPr lang="en-US" dirty="0">
                <a:latin typeface="+mn-lt"/>
              </a:rPr>
              <a:t> – Clarify the role and responsibility of the CDE (or designee) throughout stage 1</a:t>
            </a:r>
            <a:r>
              <a:rPr lang="en-US" sz="1200" b="0" kern="1200" dirty="0">
                <a:solidFill>
                  <a:schemeClr val="tx1"/>
                </a:solidFill>
                <a:effectLst/>
                <a:latin typeface="+mn-lt"/>
                <a:ea typeface="+mn-ea"/>
                <a:cs typeface="+mn-cs"/>
              </a:rPr>
              <a:t> &amp; how coordination from Stage 1 and 2 occur.  Anticipate roll out end of March</a:t>
            </a:r>
            <a:endParaRPr lang="en-US" b="0" dirty="0">
              <a:latin typeface="+mn-lt"/>
            </a:endParaRP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Quality Mgmt. Guide </a:t>
            </a:r>
            <a:r>
              <a:rPr lang="en-US" dirty="0">
                <a:latin typeface="+mn-lt"/>
              </a:rPr>
              <a:t>- </a:t>
            </a:r>
            <a:r>
              <a:rPr lang="en-US" sz="1200" b="0" kern="1200" dirty="0">
                <a:solidFill>
                  <a:schemeClr val="tx1"/>
                </a:solidFill>
                <a:effectLst/>
                <a:latin typeface="+mn-lt"/>
                <a:ea typeface="+mn-ea"/>
                <a:cs typeface="+mn-cs"/>
              </a:rPr>
              <a:t>Minimize long review periods &amp; streamline the process while delivering high quality projects.  Eliminate the many hard-core gates/formal review processes &amp; have DOT focus on higher-level transportation needs. Anticipated roll out is end of Feb.</a:t>
            </a:r>
            <a:endParaRPr lang="en-US" b="0" dirty="0">
              <a:latin typeface="+mn-lt"/>
            </a:endParaRPr>
          </a:p>
          <a:p>
            <a:pPr marL="0" indent="0">
              <a:buFont typeface="Wingdings" panose="05000000000000000000" pitchFamily="2" charset="2"/>
              <a:buNone/>
            </a:pPr>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latin typeface="+mn-lt"/>
              </a:rPr>
              <a:t>Rick Mgmt. Guide </a:t>
            </a:r>
            <a:r>
              <a:rPr lang="en-US" dirty="0">
                <a:latin typeface="+mn-lt"/>
              </a:rPr>
              <a:t>- </a:t>
            </a:r>
            <a:r>
              <a:rPr lang="en-US" sz="1200" b="0" kern="1200" dirty="0">
                <a:solidFill>
                  <a:schemeClr val="tx1"/>
                </a:solidFill>
                <a:effectLst/>
                <a:latin typeface="+mn-lt"/>
                <a:ea typeface="+mn-ea"/>
                <a:cs typeface="+mn-cs"/>
              </a:rPr>
              <a:t>Early identification and continuous management of risks reduces negative impacts, promotes timely decision making, and improves our success in meeting project objectives and delivering what we promised. Anticipated roll out is end of Feb.</a:t>
            </a:r>
            <a:endParaRPr lang="en-US" b="0" dirty="0">
              <a:latin typeface="+mn-lt"/>
            </a:endParaRPr>
          </a:p>
          <a:p>
            <a:pPr marL="0" indent="0">
              <a:buFont typeface="Wingdings" panose="05000000000000000000" pitchFamily="2" charset="2"/>
              <a:buNone/>
            </a:pPr>
            <a:endParaRPr lang="en-US" dirty="0">
              <a:latin typeface="+mn-lt"/>
            </a:endParaRPr>
          </a:p>
          <a:p>
            <a:pPr marL="0" indent="0">
              <a:buFont typeface="Wingdings" panose="05000000000000000000" pitchFamily="2" charset="2"/>
              <a:buNone/>
            </a:pPr>
            <a:r>
              <a:rPr lang="en-US" b="1" dirty="0">
                <a:latin typeface="+mn-lt"/>
              </a:rPr>
              <a:t>Division LET Guidance </a:t>
            </a:r>
            <a:r>
              <a:rPr lang="en-US" dirty="0">
                <a:latin typeface="+mn-lt"/>
              </a:rPr>
              <a:t>– wrapping up the updates to this document.  PM’s will be reviewing this </a:t>
            </a:r>
            <a:r>
              <a:rPr lang="en-US" b="0" dirty="0">
                <a:latin typeface="+mn-lt"/>
              </a:rPr>
              <a:t>a</a:t>
            </a:r>
            <a:r>
              <a:rPr lang="en-US" sz="1200" b="0" kern="1200" dirty="0">
                <a:solidFill>
                  <a:schemeClr val="tx1"/>
                </a:solidFill>
                <a:effectLst/>
                <a:latin typeface="+mn-lt"/>
                <a:ea typeface="+mn-ea"/>
                <a:cs typeface="+mn-cs"/>
              </a:rPr>
              <a:t>t the end of January and then it is anticipated to be roll out in February</a:t>
            </a:r>
            <a:endParaRPr lang="en-US" b="0" dirty="0">
              <a:latin typeface="+mn-lt"/>
            </a:endParaRPr>
          </a:p>
          <a:p>
            <a:pPr marL="0" indent="0">
              <a:buFont typeface="Wingdings" panose="05000000000000000000" pitchFamily="2" charset="2"/>
              <a:buNone/>
            </a:pPr>
            <a:endParaRPr lang="en-US" dirty="0">
              <a:latin typeface="+mn-lt"/>
            </a:endParaRPr>
          </a:p>
          <a:p>
            <a:r>
              <a:rPr lang="en-US" b="1" dirty="0">
                <a:latin typeface="+mn-lt"/>
              </a:rPr>
              <a:t>Financial Guidance Doc. </a:t>
            </a:r>
            <a:r>
              <a:rPr lang="en-US" dirty="0">
                <a:latin typeface="+mn-lt"/>
              </a:rPr>
              <a:t>- </a:t>
            </a:r>
            <a:r>
              <a:rPr lang="en-US" sz="1200" b="0" kern="1200" dirty="0">
                <a:solidFill>
                  <a:schemeClr val="tx1"/>
                </a:solidFill>
                <a:effectLst/>
                <a:latin typeface="+mn-lt"/>
                <a:ea typeface="+mn-ea"/>
                <a:cs typeface="+mn-cs"/>
              </a:rPr>
              <a:t>Aggregate all the financial guidance that is currently dispersed in various areas throughout the Department.  Guidance is for Internal Project Managers and consists of various topics ranging from establishing PE funding to looking at scopes of work, monthly projections. This will be a reference document to the PM Guide.  Anticipate available early March.</a:t>
            </a:r>
          </a:p>
          <a:p>
            <a:endParaRPr lang="en-US" dirty="0">
              <a:latin typeface="+mn-lt"/>
            </a:endParaRPr>
          </a:p>
          <a:p>
            <a:pPr marL="0" indent="0">
              <a:buFont typeface="Wingdings" panose="05000000000000000000" pitchFamily="2" charset="2"/>
              <a:buNone/>
            </a:pPr>
            <a:r>
              <a:rPr lang="en-US" b="1" dirty="0">
                <a:latin typeface="+mn-lt"/>
              </a:rPr>
              <a:t>*Project </a:t>
            </a:r>
            <a:r>
              <a:rPr lang="en-US" b="1" dirty="0" err="1">
                <a:latin typeface="+mn-lt"/>
              </a:rPr>
              <a:t>Mgmt</a:t>
            </a:r>
            <a:r>
              <a:rPr lang="en-US" b="1" dirty="0">
                <a:latin typeface="+mn-lt"/>
              </a:rPr>
              <a:t> Guide </a:t>
            </a:r>
            <a:r>
              <a:rPr lang="en-US" dirty="0">
                <a:latin typeface="+mn-lt"/>
              </a:rPr>
              <a:t>- </a:t>
            </a:r>
            <a:r>
              <a:rPr lang="en-US" sz="1200" b="0" kern="1200" dirty="0">
                <a:solidFill>
                  <a:schemeClr val="tx1"/>
                </a:solidFill>
                <a:effectLst/>
                <a:latin typeface="+mn-lt"/>
                <a:ea typeface="+mn-ea"/>
                <a:cs typeface="+mn-cs"/>
              </a:rPr>
              <a:t>To gain consistency in the role and responsibility Project Managers have in delivering projects.  This will help them successfully lead teams to deliver quality projects on time and on budget. (Conducting an orchestra).  This will be a companion document to the PDN – it will look similar but be for PM’s.  Roll out is anticipated for June. </a:t>
            </a:r>
            <a:endParaRPr lang="en-US" b="0" dirty="0">
              <a:latin typeface="+mn-lt"/>
            </a:endParaRPr>
          </a:p>
          <a:p>
            <a:pPr marL="0" indent="0">
              <a:buFont typeface="Wingdings" panose="05000000000000000000" pitchFamily="2" charset="2"/>
              <a:buNone/>
            </a:pPr>
            <a:endParaRPr lang="en-US" dirty="0">
              <a:latin typeface="+mn-lt"/>
            </a:endParaRPr>
          </a:p>
          <a:p>
            <a:pPr marL="0" indent="0">
              <a:buFont typeface="Arial" panose="020B0604020202020204" pitchFamily="34" charset="0"/>
              <a:buNone/>
            </a:pPr>
            <a:r>
              <a:rPr lang="en-US" sz="1200" b="1" dirty="0"/>
              <a:t>Data Governance:  </a:t>
            </a:r>
            <a:r>
              <a:rPr lang="en-US" sz="1200" dirty="0"/>
              <a:t>Develop a one stop shop/ landing page for manuals &amp; policies, Documents organized and easy to find, Less time spent looking for most recent update, Reduce potential of folks mistakenly using old standard, </a:t>
            </a:r>
            <a:r>
              <a:rPr lang="en-US" sz="1200" kern="1200" dirty="0">
                <a:solidFill>
                  <a:schemeClr val="tx1"/>
                </a:solidFill>
                <a:effectLst/>
                <a:latin typeface="+mn-lt"/>
                <a:ea typeface="+mn-ea"/>
                <a:cs typeface="+mn-cs"/>
              </a:rPr>
              <a:t>Manuals, Policies</a:t>
            </a:r>
          </a:p>
          <a:p>
            <a:pPr marL="0" indent="0">
              <a:buFont typeface="Arial" panose="020B0604020202020204" pitchFamily="34" charset="0"/>
              <a:buNone/>
            </a:pPr>
            <a:r>
              <a:rPr lang="en-US" sz="1200" kern="1200" dirty="0">
                <a:solidFill>
                  <a:schemeClr val="tx1"/>
                </a:solidFill>
                <a:effectLst/>
                <a:latin typeface="+mn-lt"/>
                <a:ea typeface="+mn-ea"/>
                <a:cs typeface="+mn-cs"/>
              </a:rPr>
              <a:t>Easy to find, organized.  Roll out next year.</a:t>
            </a:r>
          </a:p>
          <a:p>
            <a:pPr marL="0" indent="0">
              <a:buFont typeface="Wingdings" panose="05000000000000000000" pitchFamily="2" charset="2"/>
              <a:buNone/>
            </a:pPr>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latin typeface="+mn-lt"/>
              </a:rPr>
              <a:t>Utilities Process Improvement  </a:t>
            </a:r>
            <a:r>
              <a:rPr lang="en-US" dirty="0">
                <a:latin typeface="+mn-lt"/>
              </a:rPr>
              <a:t>- </a:t>
            </a:r>
            <a:r>
              <a:rPr lang="en-US" sz="1200" b="0" kern="1200" dirty="0">
                <a:solidFill>
                  <a:schemeClr val="tx1"/>
                </a:solidFill>
                <a:effectLst/>
                <a:latin typeface="+mn-lt"/>
                <a:ea typeface="+mn-ea"/>
                <a:cs typeface="+mn-cs"/>
              </a:rPr>
              <a:t>Address challenges and issues related to utilities and how they relate to design process, align with PDN. </a:t>
            </a:r>
            <a:r>
              <a:rPr lang="en-US" sz="1200" kern="1200" dirty="0">
                <a:solidFill>
                  <a:schemeClr val="tx1"/>
                </a:solidFill>
                <a:effectLst/>
                <a:latin typeface="+mn-lt"/>
                <a:ea typeface="+mn-ea"/>
                <a:cs typeface="+mn-cs"/>
              </a:rPr>
              <a:t>Roll out next year.</a:t>
            </a:r>
          </a:p>
          <a:p>
            <a:pPr marL="0" indent="0">
              <a:buFont typeface="Wingdings" panose="05000000000000000000" pitchFamily="2" charset="2"/>
              <a:buNone/>
            </a:pPr>
            <a:endParaRPr lang="en-US" dirty="0">
              <a:latin typeface="+mn-lt"/>
            </a:endParaRP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latin typeface="+mn-lt"/>
              </a:rPr>
              <a:t>ROW Process Improvement </a:t>
            </a:r>
            <a:r>
              <a:rPr lang="en-US" dirty="0">
                <a:latin typeface="+mn-lt"/>
              </a:rPr>
              <a:t>- </a:t>
            </a:r>
            <a:r>
              <a:rPr lang="en-US" sz="1200" b="0" kern="1200" dirty="0">
                <a:solidFill>
                  <a:schemeClr val="tx1"/>
                </a:solidFill>
                <a:effectLst/>
                <a:latin typeface="+mn-lt"/>
                <a:ea typeface="+mn-ea"/>
                <a:cs typeface="+mn-cs"/>
              </a:rPr>
              <a:t>Address challenges and issues related the ROW process, identify opportunities to streamline, align with PDN. </a:t>
            </a:r>
            <a:r>
              <a:rPr lang="en-US" sz="1200" kern="1200" dirty="0">
                <a:solidFill>
                  <a:schemeClr val="tx1"/>
                </a:solidFill>
                <a:effectLst/>
                <a:latin typeface="+mn-lt"/>
                <a:ea typeface="+mn-ea"/>
                <a:cs typeface="+mn-cs"/>
              </a:rPr>
              <a:t>Roll out next year.</a:t>
            </a:r>
          </a:p>
        </p:txBody>
      </p:sp>
      <p:sp>
        <p:nvSpPr>
          <p:cNvPr id="4" name="Slide Number Placeholder 3"/>
          <p:cNvSpPr>
            <a:spLocks noGrp="1"/>
          </p:cNvSpPr>
          <p:nvPr>
            <p:ph type="sldNum" sz="quarter" idx="5"/>
          </p:nvPr>
        </p:nvSpPr>
        <p:spPr/>
        <p:txBody>
          <a:bodyPr/>
          <a:lstStyle/>
          <a:p>
            <a:fld id="{DCB6EF1C-AA17-F640-A7A5-6C89FACC0C1D}" type="slidenum">
              <a:rPr lang="en-US" smtClean="0"/>
              <a:t>5</a:t>
            </a:fld>
            <a:endParaRPr lang="en-US"/>
          </a:p>
        </p:txBody>
      </p:sp>
    </p:spTree>
    <p:extLst>
      <p:ext uri="{BB962C8B-B14F-4D97-AF65-F5344CB8AC3E}">
        <p14:creationId xmlns:p14="http://schemas.microsoft.com/office/powerpoint/2010/main" val="3695038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The PDN is a process document designed to provide individuals with a well-defined, transparent process that clearly delineates milestones, deliverables, and roles. </a:t>
            </a:r>
            <a:r>
              <a:rPr lang="en-US" sz="1200" kern="1200" dirty="0">
                <a:solidFill>
                  <a:schemeClr val="tx1"/>
                </a:solidFill>
                <a:effectLst/>
                <a:latin typeface="+mn-lt"/>
                <a:ea typeface="+mn-ea"/>
                <a:cs typeface="+mn-cs"/>
              </a:rPr>
              <a:t>It defines key project deliverables and major activities to build a schedule in MS Project for Project Managers and the project team to track progress and proactively address obstacles.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was developed to alleviate the pain points and handoff loops in the existing project delivery process.  It also streamlines and</a:t>
            </a:r>
            <a:r>
              <a:rPr lang="en-US" dirty="0">
                <a:effectLst/>
              </a:rPr>
              <a:t> integrates some disciplines earlier, like pavement design, to help streamline the project delivery process and promote a more efficient workflow.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6</a:t>
            </a:fld>
            <a:endParaRPr lang="en-US"/>
          </a:p>
        </p:txBody>
      </p:sp>
    </p:spTree>
    <p:extLst>
      <p:ext uri="{BB962C8B-B14F-4D97-AF65-F5344CB8AC3E}">
        <p14:creationId xmlns:p14="http://schemas.microsoft.com/office/powerpoint/2010/main" val="705812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sz="1200" kern="1200" dirty="0">
                <a:solidFill>
                  <a:schemeClr val="tx1"/>
                </a:solidFill>
                <a:effectLst/>
                <a:latin typeface="+mn-lt"/>
                <a:ea typeface="+mn-ea"/>
                <a:cs typeface="+mn-cs"/>
              </a:rPr>
              <a:t>The PDN highlights opportunities to be more collaborative and eliminate silos, enabling us to consistently and reliably deliver on our promises to our public stakeholders.  It also helps you to engage the team at the right time to work as one to efficiently deliver quality projects that meet our stakeholders’ expectations, all while staying on time and on budget</a:t>
            </a: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7</a:t>
            </a:fld>
            <a:endParaRPr lang="en-US"/>
          </a:p>
        </p:txBody>
      </p:sp>
    </p:spTree>
    <p:extLst>
      <p:ext uri="{BB962C8B-B14F-4D97-AF65-F5344CB8AC3E}">
        <p14:creationId xmlns:p14="http://schemas.microsoft.com/office/powerpoint/2010/main" val="927089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Project Management Site, scroll down, click on “tools and Templates”, scroll down to Project Delivery Network.</a:t>
            </a:r>
            <a:endParaRPr lang="en-US" dirty="0"/>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8</a:t>
            </a:fld>
            <a:endParaRPr lang="en-US"/>
          </a:p>
        </p:txBody>
      </p:sp>
    </p:spTree>
    <p:extLst>
      <p:ext uri="{BB962C8B-B14F-4D97-AF65-F5344CB8AC3E}">
        <p14:creationId xmlns:p14="http://schemas.microsoft.com/office/powerpoint/2010/main" val="565297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PDN </a:t>
            </a:r>
            <a:r>
              <a:rPr lang="en-US" dirty="0"/>
              <a:t>is a large process document (over 200 pages) but is broken down into stages, activities, tasks, deliverables and roles within each discipline.  There is a 4-page intro/preface describing how the PDN is set up.</a:t>
            </a:r>
          </a:p>
          <a:p>
            <a:endParaRPr lang="en-US" dirty="0"/>
          </a:p>
          <a:p>
            <a:r>
              <a:rPr lang="en-US" dirty="0"/>
              <a:t>Like a choose your own adventure books – where you only read the pages in the story that are in the path that you choose to take.  You don’t read all the pages from front to back.</a:t>
            </a:r>
          </a:p>
        </p:txBody>
      </p:sp>
      <p:sp>
        <p:nvSpPr>
          <p:cNvPr id="4" name="Slide Number Placeholder 3"/>
          <p:cNvSpPr>
            <a:spLocks noGrp="1"/>
          </p:cNvSpPr>
          <p:nvPr>
            <p:ph type="sldNum" sz="quarter" idx="5"/>
          </p:nvPr>
        </p:nvSpPr>
        <p:spPr/>
        <p:txBody>
          <a:bodyPr/>
          <a:lstStyle/>
          <a:p>
            <a:fld id="{DCB6EF1C-AA17-F640-A7A5-6C89FACC0C1D}" type="slidenum">
              <a:rPr lang="en-US" smtClean="0"/>
              <a:t>9</a:t>
            </a:fld>
            <a:endParaRPr lang="en-US"/>
          </a:p>
        </p:txBody>
      </p:sp>
    </p:spTree>
    <p:extLst>
      <p:ext uri="{BB962C8B-B14F-4D97-AF65-F5344CB8AC3E}">
        <p14:creationId xmlns:p14="http://schemas.microsoft.com/office/powerpoint/2010/main" val="2538493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NCDOT_PowerPoint_Template-0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24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hasCustomPrompt="1"/>
          </p:nvPr>
        </p:nvSpPr>
        <p:spPr>
          <a:xfrm>
            <a:off x="397919" y="3831921"/>
            <a:ext cx="8271945"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397919" y="5105400"/>
            <a:ext cx="64008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398464" y="5854700"/>
            <a:ext cx="6650037"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31816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0" y="1733552"/>
            <a:ext cx="8229600"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457200" y="1752600"/>
            <a:ext cx="8229600" cy="45148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4838701" y="88902"/>
            <a:ext cx="38481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Tree>
    <p:extLst>
      <p:ext uri="{BB962C8B-B14F-4D97-AF65-F5344CB8AC3E}">
        <p14:creationId xmlns:p14="http://schemas.microsoft.com/office/powerpoint/2010/main" val="1601684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CDOT_PowerPoint_Template-03.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 y="0"/>
            <a:ext cx="9139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4699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795463"/>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connect.ncdot.gov/projects/Integrated-Project-Delivery/Pages/default.asp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mailto:kfeltes@hntb.com" TargetMode="External"/><Relationship Id="rId5" Type="http://schemas.openxmlformats.org/officeDocument/2006/relationships/hyperlink" Target="mailto:psteinman@HNTB.com" TargetMode="Externa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262" y="3886200"/>
            <a:ext cx="8271945" cy="1219200"/>
          </a:xfrm>
        </p:spPr>
        <p:txBody>
          <a:bodyPr/>
          <a:lstStyle/>
          <a:p>
            <a:r>
              <a:rPr lang="en-US" sz="4000" dirty="0"/>
              <a:t>NCDOT </a:t>
            </a:r>
            <a:r>
              <a:rPr lang="en-US" sz="3600" dirty="0"/>
              <a:t>– Integrated Project Delivery</a:t>
            </a:r>
            <a:endParaRPr lang="en-US" sz="4000" dirty="0"/>
          </a:p>
        </p:txBody>
      </p:sp>
      <p:sp>
        <p:nvSpPr>
          <p:cNvPr id="4" name="Text Placeholder 3"/>
          <p:cNvSpPr>
            <a:spLocks noGrp="1"/>
          </p:cNvSpPr>
          <p:nvPr>
            <p:ph type="body" sz="quarter" idx="10"/>
          </p:nvPr>
        </p:nvSpPr>
        <p:spPr>
          <a:xfrm>
            <a:off x="7796462" y="6136104"/>
            <a:ext cx="1226627" cy="449119"/>
          </a:xfrm>
        </p:spPr>
        <p:txBody>
          <a:bodyPr/>
          <a:lstStyle/>
          <a:p>
            <a:r>
              <a:rPr lang="en-US" sz="2400" dirty="0"/>
              <a:t>2.4.21</a:t>
            </a:r>
            <a:endParaRPr lang="en-US" dirty="0"/>
          </a:p>
        </p:txBody>
      </p:sp>
      <p:pic>
        <p:nvPicPr>
          <p:cNvPr id="5" name="Picture 4">
            <a:extLst>
              <a:ext uri="{FF2B5EF4-FFF2-40B4-BE49-F238E27FC236}">
                <a16:creationId xmlns:a16="http://schemas.microsoft.com/office/drawing/2014/main" id="{0A694296-6FDC-4027-9F89-C5B917A97305}"/>
              </a:ext>
            </a:extLst>
          </p:cNvPr>
          <p:cNvPicPr>
            <a:picLocks noChangeAspect="1"/>
          </p:cNvPicPr>
          <p:nvPr/>
        </p:nvPicPr>
        <p:blipFill>
          <a:blip r:embed="rId3"/>
          <a:stretch>
            <a:fillRect/>
          </a:stretch>
        </p:blipFill>
        <p:spPr>
          <a:xfrm>
            <a:off x="184283" y="931681"/>
            <a:ext cx="8838807" cy="1533525"/>
          </a:xfrm>
          <a:prstGeom prst="rect">
            <a:avLst/>
          </a:prstGeom>
        </p:spPr>
      </p:pic>
      <p:sp>
        <p:nvSpPr>
          <p:cNvPr id="7" name="Subtitle 6">
            <a:extLst>
              <a:ext uri="{FF2B5EF4-FFF2-40B4-BE49-F238E27FC236}">
                <a16:creationId xmlns:a16="http://schemas.microsoft.com/office/drawing/2014/main" id="{9447C686-966E-4B81-9071-AF7575AF4E88}"/>
              </a:ext>
            </a:extLst>
          </p:cNvPr>
          <p:cNvSpPr>
            <a:spLocks noGrp="1"/>
          </p:cNvSpPr>
          <p:nvPr>
            <p:ph type="subTitle" idx="1"/>
          </p:nvPr>
        </p:nvSpPr>
        <p:spPr>
          <a:xfrm>
            <a:off x="1492834" y="4938293"/>
            <a:ext cx="6400800" cy="988026"/>
          </a:xfrm>
        </p:spPr>
        <p:txBody>
          <a:bodyPr/>
          <a:lstStyle/>
          <a:p>
            <a:pPr algn="ctr"/>
            <a:r>
              <a:rPr lang="en-US" dirty="0"/>
              <a:t>ACEC NCDOT Transportation Delivery Subcommittee</a:t>
            </a:r>
          </a:p>
        </p:txBody>
      </p:sp>
    </p:spTree>
    <p:extLst>
      <p:ext uri="{BB962C8B-B14F-4D97-AF65-F5344CB8AC3E}">
        <p14:creationId xmlns:p14="http://schemas.microsoft.com/office/powerpoint/2010/main" val="27434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10</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pic>
        <p:nvPicPr>
          <p:cNvPr id="7" name="Picture 6">
            <a:extLst>
              <a:ext uri="{FF2B5EF4-FFF2-40B4-BE49-F238E27FC236}">
                <a16:creationId xmlns:a16="http://schemas.microsoft.com/office/drawing/2014/main" id="{779384E8-F5AE-4BF2-AC6E-2DDD0A18297A}"/>
              </a:ext>
            </a:extLst>
          </p:cNvPr>
          <p:cNvPicPr>
            <a:picLocks noChangeAspect="1"/>
          </p:cNvPicPr>
          <p:nvPr/>
        </p:nvPicPr>
        <p:blipFill>
          <a:blip r:embed="rId3"/>
          <a:stretch>
            <a:fillRect/>
          </a:stretch>
        </p:blipFill>
        <p:spPr>
          <a:xfrm>
            <a:off x="0" y="472857"/>
            <a:ext cx="9144000" cy="5912285"/>
          </a:xfrm>
          <a:prstGeom prst="rect">
            <a:avLst/>
          </a:prstGeom>
        </p:spPr>
      </p:pic>
      <p:sp>
        <p:nvSpPr>
          <p:cNvPr id="2" name="Rectangle 1">
            <a:extLst>
              <a:ext uri="{FF2B5EF4-FFF2-40B4-BE49-F238E27FC236}">
                <a16:creationId xmlns:a16="http://schemas.microsoft.com/office/drawing/2014/main" id="{AA3FB02E-89C5-41FE-B07E-0F0914B6B198}"/>
              </a:ext>
            </a:extLst>
          </p:cNvPr>
          <p:cNvSpPr/>
          <p:nvPr/>
        </p:nvSpPr>
        <p:spPr>
          <a:xfrm>
            <a:off x="2280356" y="609382"/>
            <a:ext cx="2788355" cy="5396307"/>
          </a:xfrm>
          <a:prstGeom prst="rect">
            <a:avLst/>
          </a:prstGeom>
          <a:noFill/>
          <a:ln w="38100">
            <a:solidFill>
              <a:srgbClr val="FFFF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D55E878-8733-4285-89C4-740AC49636C8}"/>
              </a:ext>
            </a:extLst>
          </p:cNvPr>
          <p:cNvPicPr>
            <a:picLocks noChangeAspect="1"/>
          </p:cNvPicPr>
          <p:nvPr/>
        </p:nvPicPr>
        <p:blipFill>
          <a:blip r:embed="rId4"/>
          <a:stretch>
            <a:fillRect/>
          </a:stretch>
        </p:blipFill>
        <p:spPr>
          <a:xfrm>
            <a:off x="2953454" y="0"/>
            <a:ext cx="3521448" cy="6858000"/>
          </a:xfrm>
          <a:prstGeom prst="rect">
            <a:avLst/>
          </a:prstGeom>
        </p:spPr>
      </p:pic>
      <p:sp>
        <p:nvSpPr>
          <p:cNvPr id="3" name="Rectangle 2">
            <a:extLst>
              <a:ext uri="{FF2B5EF4-FFF2-40B4-BE49-F238E27FC236}">
                <a16:creationId xmlns:a16="http://schemas.microsoft.com/office/drawing/2014/main" id="{A2D8DE84-A31A-4976-9BFE-33E3A28CE9EE}"/>
              </a:ext>
            </a:extLst>
          </p:cNvPr>
          <p:cNvSpPr/>
          <p:nvPr/>
        </p:nvSpPr>
        <p:spPr>
          <a:xfrm>
            <a:off x="3556000" y="1467556"/>
            <a:ext cx="925689" cy="440266"/>
          </a:xfrm>
          <a:prstGeom prst="rect">
            <a:avLst/>
          </a:prstGeom>
          <a:noFill/>
          <a:ln w="57150">
            <a:solidFill>
              <a:srgbClr val="FFFF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F4645E4-D703-4C6D-952C-ED1F6967D318}"/>
              </a:ext>
            </a:extLst>
          </p:cNvPr>
          <p:cNvPicPr>
            <a:picLocks noChangeAspect="1"/>
          </p:cNvPicPr>
          <p:nvPr/>
        </p:nvPicPr>
        <p:blipFill rotWithShape="1">
          <a:blip r:embed="rId5"/>
          <a:srcRect l="27119" t="48452" r="43954" b="18417"/>
          <a:stretch/>
        </p:blipFill>
        <p:spPr>
          <a:xfrm>
            <a:off x="3516132" y="2765996"/>
            <a:ext cx="2645136" cy="925417"/>
          </a:xfrm>
          <a:prstGeom prst="rect">
            <a:avLst/>
          </a:prstGeom>
        </p:spPr>
      </p:pic>
    </p:spTree>
    <p:extLst>
      <p:ext uri="{BB962C8B-B14F-4D97-AF65-F5344CB8AC3E}">
        <p14:creationId xmlns:p14="http://schemas.microsoft.com/office/powerpoint/2010/main" val="225563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6" presetClass="emph" presetSubtype="0" fill="hold" grpId="1" nodeType="withEffect">
                                  <p:stCondLst>
                                    <p:cond delay="0"/>
                                  </p:stCondLst>
                                  <p:childTnLst>
                                    <p:animEffect transition="out" filter="fade">
                                      <p:cBhvr>
                                        <p:cTn id="8" dur="1000" tmFilter="0, 0; .2, .5; .8, .5; 1, 0"/>
                                        <p:tgtEl>
                                          <p:spTgt spid="2"/>
                                        </p:tgtEl>
                                      </p:cBhvr>
                                    </p:animEffect>
                                    <p:animScale>
                                      <p:cBhvr>
                                        <p:cTn id="9" dur="500" autoRev="1" fill="hold"/>
                                        <p:tgtEl>
                                          <p:spTgt spid="2"/>
                                        </p:tgtEl>
                                      </p:cBhvr>
                                      <p:by x="105000" y="105000"/>
                                    </p:animScale>
                                  </p:childTnLst>
                                </p:cTn>
                              </p:par>
                              <p:par>
                                <p:cTn id="10" presetID="10" presetClass="exit" presetSubtype="0" fill="hold" grpId="2" nodeType="withEffect">
                                  <p:stCondLst>
                                    <p:cond delay="100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xit" presetSubtype="0" fill="hold" nodeType="withEffect">
                                  <p:stCondLst>
                                    <p:cond delay="100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1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26" presetClass="emph" presetSubtype="0" fill="hold" grpId="1" nodeType="withEffect">
                                  <p:stCondLst>
                                    <p:cond delay="0"/>
                                  </p:stCondLst>
                                  <p:childTnLst>
                                    <p:animEffect transition="out" filter="fade">
                                      <p:cBhvr>
                                        <p:cTn id="25" dur="1000" tmFilter="0, 0; .2, .5; .8, .5; 1, 0"/>
                                        <p:tgtEl>
                                          <p:spTgt spid="3"/>
                                        </p:tgtEl>
                                      </p:cBhvr>
                                    </p:animEffect>
                                    <p:animScale>
                                      <p:cBhvr>
                                        <p:cTn id="26" dur="500" autoRev="1" fill="hold"/>
                                        <p:tgtEl>
                                          <p:spTgt spid="3"/>
                                        </p:tgtEl>
                                      </p:cBhvr>
                                      <p:by x="105000" y="105000"/>
                                    </p:animScale>
                                  </p:childTnLst>
                                </p:cTn>
                              </p:par>
                              <p:par>
                                <p:cTn id="27" presetID="10" presetClass="exit" presetSubtype="0" fill="hold" grpId="2" nodeType="withEffect">
                                  <p:stCondLst>
                                    <p:cond delay="100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xit" presetSubtype="0" fill="hold" nodeType="withEffect">
                                  <p:stCondLst>
                                    <p:cond delay="100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par>
                                <p:cTn id="33" presetID="53" presetClass="entr" presetSubtype="16" fill="hold" nodeType="withEffect">
                                  <p:stCondLst>
                                    <p:cond delay="10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3" grpId="1" animBg="1"/>
      <p:bldP spid="3"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D7E9C2F-9408-48AA-BAFB-33D2AADDF9E3}"/>
              </a:ext>
            </a:extLst>
          </p:cNvPr>
          <p:cNvSpPr/>
          <p:nvPr/>
        </p:nvSpPr>
        <p:spPr>
          <a:xfrm>
            <a:off x="0" y="361950"/>
            <a:ext cx="9144000" cy="3732972"/>
          </a:xfrm>
          <a:prstGeom prst="rect">
            <a:avLst/>
          </a:prstGeom>
          <a:solidFill>
            <a:srgbClr val="3442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11</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pic>
        <p:nvPicPr>
          <p:cNvPr id="2" name="Picture 1">
            <a:extLst>
              <a:ext uri="{FF2B5EF4-FFF2-40B4-BE49-F238E27FC236}">
                <a16:creationId xmlns:a16="http://schemas.microsoft.com/office/drawing/2014/main" id="{C1F12E47-9EA9-4CB6-9973-C4EB5A45E58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33" b="99228" l="2374" r="99721">
                        <a14:foregroundMark x1="4469" y1="44402" x2="4469" y2="44402"/>
                        <a14:foregroundMark x1="5307" y1="22780" x2="17179" y2="20077"/>
                        <a14:foregroundMark x1="17179" y1="20077" x2="84497" y2="22394"/>
                        <a14:foregroundMark x1="84497" y1="22394" x2="96508" y2="18147"/>
                        <a14:foregroundMark x1="15363" y1="51351" x2="41899" y2="50965"/>
                        <a14:foregroundMark x1="41899" y1="50965" x2="69274" y2="51737"/>
                        <a14:foregroundMark x1="69274" y1="51737" x2="84916" y2="51351"/>
                        <a14:foregroundMark x1="84916" y1="51351" x2="85615" y2="51351"/>
                        <a14:foregroundMark x1="21089" y1="79923" x2="42458" y2="75676"/>
                        <a14:foregroundMark x1="42458" y1="75676" x2="71927" y2="76062"/>
                        <a14:foregroundMark x1="71927" y1="76062" x2="80307" y2="74517"/>
                        <a14:foregroundMark x1="92179" y1="93822" x2="96927" y2="77606"/>
                        <a14:foregroundMark x1="96927" y1="77606" x2="97381" y2="74719"/>
                        <a14:foregroundMark x1="2514" y1="54826" x2="4888" y2="73359"/>
                        <a14:foregroundMark x1="4888" y1="73359" x2="10894" y2="89575"/>
                        <a14:foregroundMark x1="16276" y1="94074" x2="16899" y2="94595"/>
                        <a14:foregroundMark x1="10894" y1="89575" x2="16112" y2="93937"/>
                        <a14:foregroundMark x1="2793" y1="21622" x2="6983" y2="4633"/>
                        <a14:foregroundMark x1="6983" y1="4633" x2="14385" y2="5405"/>
                        <a14:foregroundMark x1="14385" y1="5405" x2="16061" y2="6950"/>
                        <a14:foregroundMark x1="25279" y1="5792" x2="75559" y2="10425"/>
                        <a14:foregroundMark x1="75559" y1="10425" x2="90363" y2="5405"/>
                        <a14:foregroundMark x1="90363" y1="5405" x2="93994" y2="5792"/>
                        <a14:foregroundMark x1="97736" y1="26255" x2="97905" y2="29344"/>
                        <a14:foregroundMark x1="97462" y1="21236" x2="97736" y2="26255"/>
                        <a14:foregroundMark x1="96788" y1="8880" x2="97462" y2="21236"/>
                        <a14:foregroundMark x1="97672" y1="31274" x2="95251" y2="51351"/>
                        <a14:foregroundMark x1="97905" y1="29344" x2="97672" y2="31274"/>
                        <a14:foregroundMark x1="95251" y1="51351" x2="95251" y2="71429"/>
                        <a14:foregroundMark x1="95251" y1="71429" x2="95112" y2="71429"/>
                        <a14:foregroundMark x1="22189" y1="99083" x2="21342" y2="99121"/>
                        <a14:foregroundMark x1="39408" y1="98301" x2="32634" y2="98609"/>
                        <a14:foregroundMark x1="48441" y1="97891" x2="46183" y2="97994"/>
                        <a14:foregroundMark x1="55216" y1="97583" x2="52958" y2="97686"/>
                        <a14:foregroundMark x1="69612" y1="96930" x2="65378" y2="97122"/>
                        <a14:foregroundMark x1="83727" y1="96288" x2="81327" y2="96397"/>
                        <a14:foregroundMark x1="15266" y1="94074" x2="14525" y2="93050"/>
                        <a14:foregroundMark x1="16837" y1="96246" x2="15883" y2="94928"/>
                        <a14:foregroundMark x1="2374" y1="30502" x2="5028" y2="91892"/>
                        <a14:backgroundMark x1="279" y1="16988" x2="279" y2="16988"/>
                        <a14:backgroundMark x1="279" y1="3861" x2="279" y2="3861"/>
                        <a14:backgroundMark x1="99860" y1="42471" x2="99860" y2="42471"/>
                        <a14:backgroundMark x1="99721" y1="35907" x2="99721" y2="35907"/>
                        <a14:backgroundMark x1="99860" y1="26255" x2="99860" y2="26255"/>
                        <a14:backgroundMark x1="99860" y1="15058" x2="99860" y2="15058"/>
                        <a14:backgroundMark x1="99860" y1="82239" x2="99860" y2="82239"/>
                        <a14:backgroundMark x1="99860" y1="59846" x2="99721" y2="79923"/>
                        <a14:backgroundMark x1="99721" y1="79923" x2="99860" y2="80309"/>
                        <a14:backgroundMark x1="99721" y1="45174" x2="99860" y2="47490"/>
                        <a14:backgroundMark x1="99721" y1="50965" x2="99860" y2="58301"/>
                        <a14:backgroundMark x1="99721" y1="21236" x2="99721" y2="21236"/>
                        <a14:backgroundMark x1="99860" y1="31274" x2="99860" y2="31274"/>
                        <a14:backgroundMark x1="99721" y1="85328" x2="99721" y2="85328"/>
                        <a14:backgroundMark x1="94553" y1="99614" x2="94553" y2="99614"/>
                        <a14:backgroundMark x1="94693" y1="99614" x2="96648" y2="99614"/>
                        <a14:backgroundMark x1="46927" y1="99614" x2="46927" y2="99614"/>
                        <a14:backgroundMark x1="48045" y1="99614" x2="52514" y2="99614"/>
                        <a14:backgroundMark x1="54749" y1="99614" x2="64804" y2="99614"/>
                        <a14:backgroundMark x1="68994" y1="99614" x2="80587" y2="99614"/>
                        <a14:backgroundMark x1="82961" y1="99614" x2="92598" y2="99614"/>
                        <a14:backgroundMark x1="4469" y1="99614" x2="6844" y2="99614"/>
                        <a14:backgroundMark x1="8659" y1="99614" x2="14804" y2="99614"/>
                        <a14:backgroundMark x1="16061" y1="99614" x2="21229" y2="99614"/>
                        <a14:backgroundMark x1="22067" y1="99614" x2="29609" y2="99614"/>
                        <a14:backgroundMark x1="29609" y1="99614" x2="32402" y2="99614"/>
                        <a14:backgroundMark x1="35335" y1="99614" x2="35335" y2="99614"/>
                        <a14:backgroundMark x1="39106" y1="99614" x2="45810" y2="99614"/>
                        <a14:backgroundMark x1="21648" y1="99614" x2="21648" y2="99614"/>
                      </a14:backgroundRemoval>
                    </a14:imgEffect>
                  </a14:imgLayer>
                </a14:imgProps>
              </a:ext>
            </a:extLst>
          </a:blip>
          <a:stretch>
            <a:fillRect/>
          </a:stretch>
        </p:blipFill>
        <p:spPr>
          <a:xfrm>
            <a:off x="1012487" y="744226"/>
            <a:ext cx="6820852" cy="2467319"/>
          </a:xfrm>
          <a:prstGeom prst="rect">
            <a:avLst/>
          </a:prstGeom>
        </p:spPr>
      </p:pic>
      <p:cxnSp>
        <p:nvCxnSpPr>
          <p:cNvPr id="4" name="Straight Connector 3">
            <a:extLst>
              <a:ext uri="{FF2B5EF4-FFF2-40B4-BE49-F238E27FC236}">
                <a16:creationId xmlns:a16="http://schemas.microsoft.com/office/drawing/2014/main" id="{7E2F8FE8-F7F7-406B-ACC1-39344F169A75}"/>
              </a:ext>
            </a:extLst>
          </p:cNvPr>
          <p:cNvCxnSpPr>
            <a:cxnSpLocks/>
          </p:cNvCxnSpPr>
          <p:nvPr/>
        </p:nvCxnSpPr>
        <p:spPr>
          <a:xfrm flipH="1">
            <a:off x="1956704" y="2981739"/>
            <a:ext cx="2881997" cy="2554158"/>
          </a:xfrm>
          <a:prstGeom prst="line">
            <a:avLst/>
          </a:prstGeom>
          <a:ln w="57150">
            <a:solidFill>
              <a:srgbClr val="ABBAC5"/>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4B5509B-7C45-4C2C-8EE4-F422317F1FBF}"/>
              </a:ext>
            </a:extLst>
          </p:cNvPr>
          <p:cNvCxnSpPr>
            <a:cxnSpLocks/>
          </p:cNvCxnSpPr>
          <p:nvPr/>
        </p:nvCxnSpPr>
        <p:spPr>
          <a:xfrm flipH="1">
            <a:off x="5455755" y="3121490"/>
            <a:ext cx="38930" cy="2405703"/>
          </a:xfrm>
          <a:prstGeom prst="line">
            <a:avLst/>
          </a:prstGeom>
          <a:ln w="57150">
            <a:headEnd type="oval" w="med" len="med"/>
            <a:tailEnd type="oval" w="med" len="med"/>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4AE35E71-BEA6-41B9-8304-35E960C686E0}"/>
              </a:ext>
            </a:extLst>
          </p:cNvPr>
          <p:cNvCxnSpPr>
            <a:cxnSpLocks/>
            <a:endCxn id="24" idx="0"/>
          </p:cNvCxnSpPr>
          <p:nvPr/>
        </p:nvCxnSpPr>
        <p:spPr>
          <a:xfrm>
            <a:off x="6072810" y="2981739"/>
            <a:ext cx="1836253" cy="2545454"/>
          </a:xfrm>
          <a:prstGeom prst="line">
            <a:avLst/>
          </a:prstGeom>
          <a:ln w="57150">
            <a:headEnd type="oval" w="med" len="med"/>
            <a:tailEnd type="oval" w="med" len="med"/>
          </a:ln>
        </p:spPr>
        <p:style>
          <a:lnRef idx="2">
            <a:schemeClr val="accent4"/>
          </a:lnRef>
          <a:fillRef idx="0">
            <a:schemeClr val="accent4"/>
          </a:fillRef>
          <a:effectRef idx="1">
            <a:schemeClr val="accent4"/>
          </a:effectRef>
          <a:fontRef idx="minor">
            <a:schemeClr val="tx1"/>
          </a:fontRef>
        </p:style>
      </p:cxnSp>
      <p:sp>
        <p:nvSpPr>
          <p:cNvPr id="16" name="TextBox 15">
            <a:extLst>
              <a:ext uri="{FF2B5EF4-FFF2-40B4-BE49-F238E27FC236}">
                <a16:creationId xmlns:a16="http://schemas.microsoft.com/office/drawing/2014/main" id="{E6F17384-45D4-4EEB-A37A-07E621AE0ED0}"/>
              </a:ext>
            </a:extLst>
          </p:cNvPr>
          <p:cNvSpPr txBox="1"/>
          <p:nvPr/>
        </p:nvSpPr>
        <p:spPr>
          <a:xfrm>
            <a:off x="1012487" y="5425290"/>
            <a:ext cx="1888434" cy="830997"/>
          </a:xfrm>
          <a:prstGeom prst="rect">
            <a:avLst/>
          </a:prstGeom>
          <a:noFill/>
        </p:spPr>
        <p:txBody>
          <a:bodyPr wrap="square" rtlCol="0">
            <a:spAutoFit/>
          </a:bodyPr>
          <a:lstStyle/>
          <a:p>
            <a:r>
              <a:rPr lang="en-US" sz="4800" dirty="0">
                <a:solidFill>
                  <a:srgbClr val="ABBAC5"/>
                </a:solidFill>
              </a:rPr>
              <a:t>STAGE</a:t>
            </a:r>
          </a:p>
        </p:txBody>
      </p:sp>
      <p:cxnSp>
        <p:nvCxnSpPr>
          <p:cNvPr id="19" name="Straight Connector 18">
            <a:extLst>
              <a:ext uri="{FF2B5EF4-FFF2-40B4-BE49-F238E27FC236}">
                <a16:creationId xmlns:a16="http://schemas.microsoft.com/office/drawing/2014/main" id="{8F6AE72B-9A72-43D2-AC3B-28076EDEA503}"/>
              </a:ext>
            </a:extLst>
          </p:cNvPr>
          <p:cNvCxnSpPr>
            <a:cxnSpLocks/>
          </p:cNvCxnSpPr>
          <p:nvPr/>
        </p:nvCxnSpPr>
        <p:spPr>
          <a:xfrm>
            <a:off x="5138530" y="2902226"/>
            <a:ext cx="735496" cy="0"/>
          </a:xfrm>
          <a:prstGeom prst="line">
            <a:avLst/>
          </a:prstGeom>
          <a:ln w="38100"/>
        </p:spPr>
        <p:style>
          <a:lnRef idx="2">
            <a:schemeClr val="accent2"/>
          </a:lnRef>
          <a:fillRef idx="0">
            <a:schemeClr val="accent2"/>
          </a:fillRef>
          <a:effectRef idx="1">
            <a:schemeClr val="accent2"/>
          </a:effectRef>
          <a:fontRef idx="minor">
            <a:schemeClr val="tx1"/>
          </a:fontRef>
        </p:style>
      </p:cxnSp>
      <p:sp>
        <p:nvSpPr>
          <p:cNvPr id="22" name="TextBox 21">
            <a:extLst>
              <a:ext uri="{FF2B5EF4-FFF2-40B4-BE49-F238E27FC236}">
                <a16:creationId xmlns:a16="http://schemas.microsoft.com/office/drawing/2014/main" id="{A3A2E821-4330-4AFC-BB0B-4BE9A566E3E9}"/>
              </a:ext>
            </a:extLst>
          </p:cNvPr>
          <p:cNvSpPr txBox="1"/>
          <p:nvPr/>
        </p:nvSpPr>
        <p:spPr>
          <a:xfrm>
            <a:off x="3677478" y="5535897"/>
            <a:ext cx="3200400" cy="830997"/>
          </a:xfrm>
          <a:prstGeom prst="rect">
            <a:avLst/>
          </a:prstGeom>
          <a:noFill/>
        </p:spPr>
        <p:txBody>
          <a:bodyPr wrap="square" rtlCol="0">
            <a:spAutoFit/>
          </a:bodyPr>
          <a:lstStyle/>
          <a:p>
            <a:r>
              <a:rPr lang="en-US" sz="4800" dirty="0">
                <a:solidFill>
                  <a:schemeClr val="accent2"/>
                </a:solidFill>
              </a:rPr>
              <a:t>DISCIPLINE</a:t>
            </a:r>
          </a:p>
        </p:txBody>
      </p:sp>
      <p:sp>
        <p:nvSpPr>
          <p:cNvPr id="24" name="TextBox 23">
            <a:extLst>
              <a:ext uri="{FF2B5EF4-FFF2-40B4-BE49-F238E27FC236}">
                <a16:creationId xmlns:a16="http://schemas.microsoft.com/office/drawing/2014/main" id="{C9350E28-1A72-4B28-A5D2-80D98704B67F}"/>
              </a:ext>
            </a:extLst>
          </p:cNvPr>
          <p:cNvSpPr txBox="1"/>
          <p:nvPr/>
        </p:nvSpPr>
        <p:spPr>
          <a:xfrm>
            <a:off x="6907696" y="5527193"/>
            <a:ext cx="2002734" cy="830997"/>
          </a:xfrm>
          <a:prstGeom prst="rect">
            <a:avLst/>
          </a:prstGeom>
          <a:noFill/>
        </p:spPr>
        <p:txBody>
          <a:bodyPr wrap="square" rtlCol="0">
            <a:spAutoFit/>
          </a:bodyPr>
          <a:lstStyle/>
          <a:p>
            <a:r>
              <a:rPr lang="en-US" sz="4800" dirty="0">
                <a:solidFill>
                  <a:srgbClr val="387AAB"/>
                </a:solidFill>
              </a:rPr>
              <a:t>ORDER</a:t>
            </a:r>
          </a:p>
        </p:txBody>
      </p:sp>
    </p:spTree>
    <p:extLst>
      <p:ext uri="{BB962C8B-B14F-4D97-AF65-F5344CB8AC3E}">
        <p14:creationId xmlns:p14="http://schemas.microsoft.com/office/powerpoint/2010/main" val="741521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D7E9C2F-9408-48AA-BAFB-33D2AADDF9E3}"/>
              </a:ext>
            </a:extLst>
          </p:cNvPr>
          <p:cNvSpPr/>
          <p:nvPr/>
        </p:nvSpPr>
        <p:spPr>
          <a:xfrm>
            <a:off x="0" y="361950"/>
            <a:ext cx="9144000" cy="3732972"/>
          </a:xfrm>
          <a:prstGeom prst="rect">
            <a:avLst/>
          </a:prstGeom>
          <a:solidFill>
            <a:srgbClr val="3442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12</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pic>
        <p:nvPicPr>
          <p:cNvPr id="3" name="Picture 2">
            <a:extLst>
              <a:ext uri="{FF2B5EF4-FFF2-40B4-BE49-F238E27FC236}">
                <a16:creationId xmlns:a16="http://schemas.microsoft.com/office/drawing/2014/main" id="{6F688B52-F7A5-492E-A7F0-D0AAA53EE81F}"/>
              </a:ext>
            </a:extLst>
          </p:cNvPr>
          <p:cNvPicPr>
            <a:picLocks noChangeAspect="1"/>
          </p:cNvPicPr>
          <p:nvPr/>
        </p:nvPicPr>
        <p:blipFill>
          <a:blip r:embed="rId3"/>
          <a:stretch>
            <a:fillRect/>
          </a:stretch>
        </p:blipFill>
        <p:spPr>
          <a:xfrm>
            <a:off x="1" y="623908"/>
            <a:ext cx="9143999" cy="5610183"/>
          </a:xfrm>
          <a:prstGeom prst="rect">
            <a:avLst/>
          </a:prstGeom>
        </p:spPr>
      </p:pic>
      <p:sp>
        <p:nvSpPr>
          <p:cNvPr id="6" name="Rectangle 5">
            <a:extLst>
              <a:ext uri="{FF2B5EF4-FFF2-40B4-BE49-F238E27FC236}">
                <a16:creationId xmlns:a16="http://schemas.microsoft.com/office/drawing/2014/main" id="{74A66CB9-0021-4DC5-9BDF-3CC66ED81BF5}"/>
              </a:ext>
            </a:extLst>
          </p:cNvPr>
          <p:cNvSpPr/>
          <p:nvPr/>
        </p:nvSpPr>
        <p:spPr>
          <a:xfrm>
            <a:off x="109330" y="2228436"/>
            <a:ext cx="7782340" cy="574399"/>
          </a:xfrm>
          <a:prstGeom prst="rect">
            <a:avLst/>
          </a:prstGeom>
          <a:noFill/>
          <a:ln w="38100">
            <a:solidFill>
              <a:srgbClr val="E659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C80008-2028-456E-8F94-DD24700910ED}"/>
              </a:ext>
            </a:extLst>
          </p:cNvPr>
          <p:cNvSpPr/>
          <p:nvPr/>
        </p:nvSpPr>
        <p:spPr>
          <a:xfrm>
            <a:off x="109330" y="2802835"/>
            <a:ext cx="8070574" cy="1554045"/>
          </a:xfrm>
          <a:prstGeom prst="rect">
            <a:avLst/>
          </a:prstGeom>
          <a:noFill/>
          <a:ln w="38100">
            <a:solidFill>
              <a:srgbClr val="E659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2D09ADB-46E3-43D3-9309-3A7648873849}"/>
              </a:ext>
            </a:extLst>
          </p:cNvPr>
          <p:cNvSpPr/>
          <p:nvPr/>
        </p:nvSpPr>
        <p:spPr>
          <a:xfrm>
            <a:off x="109330" y="4407363"/>
            <a:ext cx="8070574" cy="1900174"/>
          </a:xfrm>
          <a:prstGeom prst="rect">
            <a:avLst/>
          </a:prstGeom>
          <a:noFill/>
          <a:ln w="38100">
            <a:solidFill>
              <a:srgbClr val="E659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902B3E65-1694-44E8-93D0-9976AFA925B1}"/>
              </a:ext>
            </a:extLst>
          </p:cNvPr>
          <p:cNvCxnSpPr>
            <a:cxnSpLocks/>
          </p:cNvCxnSpPr>
          <p:nvPr/>
        </p:nvCxnSpPr>
        <p:spPr>
          <a:xfrm flipH="1">
            <a:off x="2037522" y="1769165"/>
            <a:ext cx="1888435" cy="0"/>
          </a:xfrm>
          <a:prstGeom prst="straightConnector1">
            <a:avLst/>
          </a:prstGeom>
          <a:ln w="57150">
            <a:solidFill>
              <a:srgbClr val="E6592B"/>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4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6" presetClass="emph" presetSubtype="0" repeatCount="2000" fill="hold" nodeType="withEffect">
                                  <p:stCondLst>
                                    <p:cond delay="0"/>
                                  </p:stCondLst>
                                  <p:childTnLst>
                                    <p:animEffect transition="out" filter="fade">
                                      <p:cBhvr>
                                        <p:cTn id="11" dur="1000" tmFilter="0, 0; .2, .5; .8, .5; 1, 0"/>
                                        <p:tgtEl>
                                          <p:spTgt spid="4"/>
                                        </p:tgtEl>
                                      </p:cBhvr>
                                    </p:animEffect>
                                    <p:animScale>
                                      <p:cBhvr>
                                        <p:cTn id="12" dur="50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ntr" presetSubtype="0" fill="hold" grpId="2"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26" presetClass="emph" presetSubtype="0" repeatCount="2000" fill="hold" grpId="0" nodeType="withEffect">
                                  <p:stCondLst>
                                    <p:cond delay="0"/>
                                  </p:stCondLst>
                                  <p:childTnLst>
                                    <p:animEffect transition="out" filter="fade">
                                      <p:cBhvr>
                                        <p:cTn id="22" dur="1000" tmFilter="0, 0; .2, .5; .8, .5; 1, 0"/>
                                        <p:tgtEl>
                                          <p:spTgt spid="6"/>
                                        </p:tgtEl>
                                      </p:cBhvr>
                                    </p:animEffect>
                                    <p:animScale>
                                      <p:cBhvr>
                                        <p:cTn id="23" dur="500" autoRev="1" fill="hold"/>
                                        <p:tgtEl>
                                          <p:spTgt spid="6"/>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1000"/>
                                        <p:tgtEl>
                                          <p:spTgt spid="6"/>
                                        </p:tgtEl>
                                      </p:cBhvr>
                                    </p:animEffect>
                                    <p:set>
                                      <p:cBhvr>
                                        <p:cTn id="28" dur="1" fill="hold">
                                          <p:stCondLst>
                                            <p:cond delay="999"/>
                                          </p:stCondLst>
                                        </p:cTn>
                                        <p:tgtEl>
                                          <p:spTgt spid="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childTnLst>
                                </p:cTn>
                              </p:par>
                              <p:par>
                                <p:cTn id="32" presetID="26" presetClass="emph" presetSubtype="0" repeatCount="2000" fill="hold" grpId="1" nodeType="withEffect">
                                  <p:stCondLst>
                                    <p:cond delay="0"/>
                                  </p:stCondLst>
                                  <p:childTnLst>
                                    <p:animEffect transition="out" filter="fade">
                                      <p:cBhvr>
                                        <p:cTn id="33" dur="1000" tmFilter="0, 0; .2, .5; .8, .5; 1, 0"/>
                                        <p:tgtEl>
                                          <p:spTgt spid="7"/>
                                        </p:tgtEl>
                                      </p:cBhvr>
                                    </p:animEffect>
                                    <p:animScale>
                                      <p:cBhvr>
                                        <p:cTn id="34" dur="500" autoRev="1" fill="hold"/>
                                        <p:tgtEl>
                                          <p:spTgt spid="7"/>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2" nodeType="clickEffect">
                                  <p:stCondLst>
                                    <p:cond delay="0"/>
                                  </p:stCondLst>
                                  <p:childTnLst>
                                    <p:animEffect transition="out" filter="fade">
                                      <p:cBhvr>
                                        <p:cTn id="38" dur="1000"/>
                                        <p:tgtEl>
                                          <p:spTgt spid="7"/>
                                        </p:tgtEl>
                                      </p:cBhvr>
                                    </p:animEffect>
                                    <p:set>
                                      <p:cBhvr>
                                        <p:cTn id="39" dur="1" fill="hold">
                                          <p:stCondLst>
                                            <p:cond delay="999"/>
                                          </p:stCondLst>
                                        </p:cTn>
                                        <p:tgtEl>
                                          <p:spTgt spid="7"/>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par>
                                <p:cTn id="43" presetID="26" presetClass="emph" presetSubtype="0" repeatCount="2000" fill="hold" grpId="1" nodeType="withEffect">
                                  <p:stCondLst>
                                    <p:cond delay="0"/>
                                  </p:stCondLst>
                                  <p:childTnLst>
                                    <p:animEffect transition="out" filter="fade">
                                      <p:cBhvr>
                                        <p:cTn id="44" dur="1000" tmFilter="0, 0; .2, .5; .8, .5; 1, 0"/>
                                        <p:tgtEl>
                                          <p:spTgt spid="17"/>
                                        </p:tgtEl>
                                      </p:cBhvr>
                                    </p:animEffect>
                                    <p:animScale>
                                      <p:cBhvr>
                                        <p:cTn id="45" dur="50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17" grpId="0" animBg="1"/>
      <p:bldP spid="1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D7E9C2F-9408-48AA-BAFB-33D2AADDF9E3}"/>
              </a:ext>
            </a:extLst>
          </p:cNvPr>
          <p:cNvSpPr/>
          <p:nvPr/>
        </p:nvSpPr>
        <p:spPr>
          <a:xfrm>
            <a:off x="0" y="361950"/>
            <a:ext cx="9144000" cy="3732972"/>
          </a:xfrm>
          <a:prstGeom prst="rect">
            <a:avLst/>
          </a:prstGeom>
          <a:solidFill>
            <a:srgbClr val="34424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0FA5486-52C9-4610-B0EC-CB941B80C3C4}"/>
              </a:ext>
            </a:extLst>
          </p:cNvPr>
          <p:cNvPicPr>
            <a:picLocks noChangeAspect="1"/>
          </p:cNvPicPr>
          <p:nvPr/>
        </p:nvPicPr>
        <p:blipFill>
          <a:blip r:embed="rId3"/>
          <a:stretch>
            <a:fillRect/>
          </a:stretch>
        </p:blipFill>
        <p:spPr>
          <a:xfrm>
            <a:off x="0" y="585353"/>
            <a:ext cx="9144000" cy="5989007"/>
          </a:xfrm>
          <a:prstGeom prst="rect">
            <a:avLst/>
          </a:prstGeom>
        </p:spPr>
      </p:pic>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13</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sp>
        <p:nvSpPr>
          <p:cNvPr id="17" name="Rectangle 16">
            <a:extLst>
              <a:ext uri="{FF2B5EF4-FFF2-40B4-BE49-F238E27FC236}">
                <a16:creationId xmlns:a16="http://schemas.microsoft.com/office/drawing/2014/main" id="{B2D09ADB-46E3-43D3-9309-3A7648873849}"/>
              </a:ext>
            </a:extLst>
          </p:cNvPr>
          <p:cNvSpPr/>
          <p:nvPr/>
        </p:nvSpPr>
        <p:spPr>
          <a:xfrm>
            <a:off x="188843" y="634999"/>
            <a:ext cx="8070574" cy="3976757"/>
          </a:xfrm>
          <a:prstGeom prst="rect">
            <a:avLst/>
          </a:prstGeom>
          <a:noFill/>
          <a:ln w="38100">
            <a:solidFill>
              <a:srgbClr val="E6592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B68FDC-2812-42D2-B911-EABE0836C8C4}"/>
              </a:ext>
            </a:extLst>
          </p:cNvPr>
          <p:cNvSpPr/>
          <p:nvPr/>
        </p:nvSpPr>
        <p:spPr>
          <a:xfrm>
            <a:off x="198783" y="4693567"/>
            <a:ext cx="4025347" cy="407504"/>
          </a:xfrm>
          <a:prstGeom prst="rect">
            <a:avLst/>
          </a:prstGeom>
          <a:solidFill>
            <a:srgbClr val="FFFF00">
              <a:alpha val="2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F0CEC3B3-4250-41D8-AFEE-3D1B20826C35}"/>
              </a:ext>
            </a:extLst>
          </p:cNvPr>
          <p:cNvCxnSpPr/>
          <p:nvPr/>
        </p:nvCxnSpPr>
        <p:spPr>
          <a:xfrm flipH="1">
            <a:off x="1977887" y="1928191"/>
            <a:ext cx="1401417" cy="2852531"/>
          </a:xfrm>
          <a:prstGeom prst="straightConnector1">
            <a:avLst/>
          </a:prstGeom>
          <a:ln w="57150">
            <a:solidFill>
              <a:srgbClr val="E6592B"/>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760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26" presetClass="emph" presetSubtype="0" repeatCount="2000" fill="hold" grpId="1" nodeType="withEffect">
                                  <p:stCondLst>
                                    <p:cond delay="0"/>
                                  </p:stCondLst>
                                  <p:childTnLst>
                                    <p:animEffect transition="out" filter="fade">
                                      <p:cBhvr>
                                        <p:cTn id="9" dur="1000" tmFilter="0, 0; .2, .5; .8, .5; 1, 0"/>
                                        <p:tgtEl>
                                          <p:spTgt spid="17"/>
                                        </p:tgtEl>
                                      </p:cBhvr>
                                    </p:animEffect>
                                    <p:animScale>
                                      <p:cBhvr>
                                        <p:cTn id="10" dur="500" autoRev="1" fill="hold"/>
                                        <p:tgtEl>
                                          <p:spTgt spid="17"/>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2" nodeType="clickEffect">
                                  <p:stCondLst>
                                    <p:cond delay="0"/>
                                  </p:stCondLst>
                                  <p:childTnLst>
                                    <p:animEffect transition="out" filter="fade">
                                      <p:cBhvr>
                                        <p:cTn id="14" dur="1000"/>
                                        <p:tgtEl>
                                          <p:spTgt spid="17"/>
                                        </p:tgtEl>
                                      </p:cBhvr>
                                    </p:animEffect>
                                    <p:set>
                                      <p:cBhvr>
                                        <p:cTn id="15" dur="1" fill="hold">
                                          <p:stCondLst>
                                            <p:cond delay="999"/>
                                          </p:stCondLst>
                                        </p:cTn>
                                        <p:tgtEl>
                                          <p:spTgt spid="17"/>
                                        </p:tgtEl>
                                        <p:attrNameLst>
                                          <p:attrName>style.visibility</p:attrName>
                                        </p:attrNameLst>
                                      </p:cBhvr>
                                      <p:to>
                                        <p:strVal val="hidden"/>
                                      </p:to>
                                    </p:set>
                                  </p:childTnLst>
                                </p:cTn>
                              </p:par>
                              <p:par>
                                <p:cTn id="16" presetID="22" presetClass="entr" presetSubtype="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10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rot="20660540">
            <a:off x="-1232525" y="572045"/>
            <a:ext cx="6103956" cy="1143000"/>
          </a:xfrm>
        </p:spPr>
        <p:txBody>
          <a:bodyPr/>
          <a:lstStyle/>
          <a:p>
            <a:r>
              <a:rPr lang="en-US" dirty="0"/>
              <a:t>PDN </a:t>
            </a:r>
            <a:br>
              <a:rPr lang="en-US" dirty="0"/>
            </a:br>
            <a:r>
              <a:rPr lang="en-US" dirty="0"/>
              <a:t>Transition</a:t>
            </a:r>
          </a:p>
        </p:txBody>
      </p:sp>
      <p:sp>
        <p:nvSpPr>
          <p:cNvPr id="5" name="Slide Number Placeholder 4"/>
          <p:cNvSpPr>
            <a:spLocks noGrp="1"/>
          </p:cNvSpPr>
          <p:nvPr>
            <p:ph type="sldNum" sz="quarter" idx="14"/>
          </p:nvPr>
        </p:nvSpPr>
        <p:spPr>
          <a:xfrm>
            <a:off x="6846983" y="6369103"/>
            <a:ext cx="2133600" cy="365125"/>
          </a:xfrm>
        </p:spPr>
        <p:txBody>
          <a:bodyPr/>
          <a:lstStyle/>
          <a:p>
            <a:pPr>
              <a:defRPr/>
            </a:pPr>
            <a:fld id="{3C2E06F5-03C5-4BA5-AE80-2E98A827F366}" type="slidenum">
              <a:rPr lang="en-US" altLang="en-US" smtClean="0"/>
              <a:pPr>
                <a:defRPr/>
              </a:pPr>
              <a:t>14</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sp>
        <p:nvSpPr>
          <p:cNvPr id="3" name="Rectangle: Rounded Corners 2">
            <a:extLst>
              <a:ext uri="{FF2B5EF4-FFF2-40B4-BE49-F238E27FC236}">
                <a16:creationId xmlns:a16="http://schemas.microsoft.com/office/drawing/2014/main" id="{2F528F2C-9E45-4C8B-B87A-F6C620D8B7DE}"/>
              </a:ext>
            </a:extLst>
          </p:cNvPr>
          <p:cNvSpPr/>
          <p:nvPr/>
        </p:nvSpPr>
        <p:spPr>
          <a:xfrm>
            <a:off x="5610324" y="1158781"/>
            <a:ext cx="1504138" cy="981297"/>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accent2"/>
                </a:solidFill>
              </a:rPr>
              <a:t>Stage 1, Project Initiation</a:t>
            </a:r>
          </a:p>
        </p:txBody>
      </p:sp>
      <p:sp>
        <p:nvSpPr>
          <p:cNvPr id="4" name="Arrow: Down 3">
            <a:extLst>
              <a:ext uri="{FF2B5EF4-FFF2-40B4-BE49-F238E27FC236}">
                <a16:creationId xmlns:a16="http://schemas.microsoft.com/office/drawing/2014/main" id="{06144E02-2793-44CA-B06B-28B980BB6582}"/>
              </a:ext>
            </a:extLst>
          </p:cNvPr>
          <p:cNvSpPr/>
          <p:nvPr/>
        </p:nvSpPr>
        <p:spPr>
          <a:xfrm>
            <a:off x="5062392" y="1158781"/>
            <a:ext cx="633046" cy="5610319"/>
          </a:xfrm>
          <a:prstGeom prst="downArrow">
            <a:avLst/>
          </a:prstGeom>
          <a:gradFill flip="none" rotWithShape="1">
            <a:gsLst>
              <a:gs pos="0">
                <a:schemeClr val="accent1"/>
              </a:gs>
              <a:gs pos="100000">
                <a:schemeClr val="accent2"/>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164C8F2-AD84-4A1F-9E54-B894A87C8677}"/>
              </a:ext>
            </a:extLst>
          </p:cNvPr>
          <p:cNvSpPr/>
          <p:nvPr/>
        </p:nvSpPr>
        <p:spPr>
          <a:xfrm>
            <a:off x="3494544" y="511079"/>
            <a:ext cx="1602617" cy="5655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Stage</a:t>
            </a:r>
          </a:p>
        </p:txBody>
      </p:sp>
      <p:sp>
        <p:nvSpPr>
          <p:cNvPr id="13" name="Rectangle: Rounded Corners 12">
            <a:extLst>
              <a:ext uri="{FF2B5EF4-FFF2-40B4-BE49-F238E27FC236}">
                <a16:creationId xmlns:a16="http://schemas.microsoft.com/office/drawing/2014/main" id="{9C8AF779-4A21-4B1F-881E-C6F6D21738B6}"/>
              </a:ext>
            </a:extLst>
          </p:cNvPr>
          <p:cNvSpPr/>
          <p:nvPr/>
        </p:nvSpPr>
        <p:spPr>
          <a:xfrm>
            <a:off x="5610324" y="501725"/>
            <a:ext cx="1449056" cy="56559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PDN Stage</a:t>
            </a:r>
          </a:p>
        </p:txBody>
      </p:sp>
      <p:sp>
        <p:nvSpPr>
          <p:cNvPr id="10" name="Rectangle: Rounded Corners 9">
            <a:extLst>
              <a:ext uri="{FF2B5EF4-FFF2-40B4-BE49-F238E27FC236}">
                <a16:creationId xmlns:a16="http://schemas.microsoft.com/office/drawing/2014/main" id="{4E9BE431-A847-414A-BE7C-E51200771927}"/>
              </a:ext>
            </a:extLst>
          </p:cNvPr>
          <p:cNvSpPr/>
          <p:nvPr/>
        </p:nvSpPr>
        <p:spPr>
          <a:xfrm>
            <a:off x="3448581" y="2241817"/>
            <a:ext cx="3673442" cy="314788"/>
          </a:xfrm>
          <a:prstGeom prst="roundRect">
            <a:avLst/>
          </a:prstGeom>
          <a:solidFill>
            <a:srgbClr val="FFF7DD"/>
          </a:solidFill>
          <a:ln>
            <a:solidFill>
              <a:srgbClr val="FFEE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rPr>
              <a:t>NTP</a:t>
            </a:r>
          </a:p>
        </p:txBody>
      </p:sp>
      <p:sp>
        <p:nvSpPr>
          <p:cNvPr id="14" name="Rectangle: Rounded Corners 13">
            <a:extLst>
              <a:ext uri="{FF2B5EF4-FFF2-40B4-BE49-F238E27FC236}">
                <a16:creationId xmlns:a16="http://schemas.microsoft.com/office/drawing/2014/main" id="{7EE61482-96AD-4D78-B2CE-A17B3325D4A2}"/>
              </a:ext>
            </a:extLst>
          </p:cNvPr>
          <p:cNvSpPr/>
          <p:nvPr/>
        </p:nvSpPr>
        <p:spPr>
          <a:xfrm>
            <a:off x="3482821" y="3691307"/>
            <a:ext cx="3604963" cy="314788"/>
          </a:xfrm>
          <a:prstGeom prst="roundRect">
            <a:avLst/>
          </a:prstGeom>
          <a:solidFill>
            <a:srgbClr val="FFF7DD"/>
          </a:solidFill>
          <a:ln>
            <a:solidFill>
              <a:srgbClr val="FFEEB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lumMod val="75000"/>
                    <a:lumOff val="25000"/>
                  </a:schemeClr>
                </a:solidFill>
              </a:rPr>
              <a:t>Environmental Doc. Complete</a:t>
            </a:r>
          </a:p>
        </p:txBody>
      </p:sp>
      <p:sp>
        <p:nvSpPr>
          <p:cNvPr id="11" name="TextBox 10">
            <a:extLst>
              <a:ext uri="{FF2B5EF4-FFF2-40B4-BE49-F238E27FC236}">
                <a16:creationId xmlns:a16="http://schemas.microsoft.com/office/drawing/2014/main" id="{0F4765EC-654C-473D-A691-7835464219A1}"/>
              </a:ext>
            </a:extLst>
          </p:cNvPr>
          <p:cNvSpPr txBox="1"/>
          <p:nvPr/>
        </p:nvSpPr>
        <p:spPr>
          <a:xfrm>
            <a:off x="3441020" y="1151283"/>
            <a:ext cx="1685224" cy="1021556"/>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solidFill>
                  <a:schemeClr val="accent1">
                    <a:lumMod val="50000"/>
                  </a:schemeClr>
                </a:solidFill>
              </a:rPr>
              <a:t>Have not reached notice to proceed</a:t>
            </a:r>
          </a:p>
        </p:txBody>
      </p:sp>
      <p:sp>
        <p:nvSpPr>
          <p:cNvPr id="17" name="Rectangle: Rounded Corners 16">
            <a:extLst>
              <a:ext uri="{FF2B5EF4-FFF2-40B4-BE49-F238E27FC236}">
                <a16:creationId xmlns:a16="http://schemas.microsoft.com/office/drawing/2014/main" id="{DBDBBFC5-DB01-49E1-BA6F-9AA528E976B9}"/>
              </a:ext>
            </a:extLst>
          </p:cNvPr>
          <p:cNvSpPr/>
          <p:nvPr/>
        </p:nvSpPr>
        <p:spPr>
          <a:xfrm>
            <a:off x="5610324" y="2621163"/>
            <a:ext cx="1506649" cy="981297"/>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accent2"/>
                </a:solidFill>
              </a:rPr>
              <a:t>Stage 2, Alignment Defined</a:t>
            </a:r>
          </a:p>
        </p:txBody>
      </p:sp>
      <p:sp>
        <p:nvSpPr>
          <p:cNvPr id="18" name="Rectangle: Rounded Corners 17">
            <a:extLst>
              <a:ext uri="{FF2B5EF4-FFF2-40B4-BE49-F238E27FC236}">
                <a16:creationId xmlns:a16="http://schemas.microsoft.com/office/drawing/2014/main" id="{6D35BD9A-D86D-403E-BFE2-6D6F2FF93358}"/>
              </a:ext>
            </a:extLst>
          </p:cNvPr>
          <p:cNvSpPr/>
          <p:nvPr/>
        </p:nvSpPr>
        <p:spPr>
          <a:xfrm>
            <a:off x="5610324" y="4117295"/>
            <a:ext cx="1506649" cy="981297"/>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accent2"/>
                </a:solidFill>
              </a:rPr>
              <a:t>Stage 3, Plan-in-Hand</a:t>
            </a:r>
          </a:p>
        </p:txBody>
      </p:sp>
      <p:sp>
        <p:nvSpPr>
          <p:cNvPr id="19" name="TextBox 18">
            <a:extLst>
              <a:ext uri="{FF2B5EF4-FFF2-40B4-BE49-F238E27FC236}">
                <a16:creationId xmlns:a16="http://schemas.microsoft.com/office/drawing/2014/main" id="{74ADB7C2-422D-4C06-AE87-236E6F93A76D}"/>
              </a:ext>
            </a:extLst>
          </p:cNvPr>
          <p:cNvSpPr txBox="1"/>
          <p:nvPr/>
        </p:nvSpPr>
        <p:spPr>
          <a:xfrm>
            <a:off x="3441020" y="2754266"/>
            <a:ext cx="1706485" cy="7150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solidFill>
                  <a:schemeClr val="accent1">
                    <a:lumMod val="50000"/>
                  </a:schemeClr>
                </a:solidFill>
              </a:rPr>
              <a:t>Enviro. Doc not Complete</a:t>
            </a:r>
          </a:p>
        </p:txBody>
      </p:sp>
      <p:sp>
        <p:nvSpPr>
          <p:cNvPr id="20" name="TextBox 19">
            <a:extLst>
              <a:ext uri="{FF2B5EF4-FFF2-40B4-BE49-F238E27FC236}">
                <a16:creationId xmlns:a16="http://schemas.microsoft.com/office/drawing/2014/main" id="{C23E8BA3-70EE-44D9-8053-6511DA4A84C9}"/>
              </a:ext>
            </a:extLst>
          </p:cNvPr>
          <p:cNvSpPr txBox="1"/>
          <p:nvPr/>
        </p:nvSpPr>
        <p:spPr>
          <a:xfrm>
            <a:off x="3419759" y="4109288"/>
            <a:ext cx="1706485" cy="10215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solidFill>
                  <a:schemeClr val="accent1">
                    <a:lumMod val="50000"/>
                  </a:schemeClr>
                </a:solidFill>
              </a:rPr>
              <a:t>Right-of-Way Plans not Complete</a:t>
            </a:r>
          </a:p>
        </p:txBody>
      </p:sp>
      <p:sp>
        <p:nvSpPr>
          <p:cNvPr id="21" name="Rectangle: Rounded Corners 20">
            <a:extLst>
              <a:ext uri="{FF2B5EF4-FFF2-40B4-BE49-F238E27FC236}">
                <a16:creationId xmlns:a16="http://schemas.microsoft.com/office/drawing/2014/main" id="{65654F70-37FD-4F59-BB3E-E989D74796EF}"/>
              </a:ext>
            </a:extLst>
          </p:cNvPr>
          <p:cNvSpPr/>
          <p:nvPr/>
        </p:nvSpPr>
        <p:spPr>
          <a:xfrm>
            <a:off x="3512010" y="5242044"/>
            <a:ext cx="3604963" cy="314788"/>
          </a:xfrm>
          <a:prstGeom prst="roundRect">
            <a:avLst/>
          </a:prstGeom>
          <a:solidFill>
            <a:srgbClr val="FFF7DD"/>
          </a:solidFill>
          <a:ln>
            <a:solidFill>
              <a:srgbClr val="FFEEB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lumMod val="75000"/>
                    <a:lumOff val="25000"/>
                  </a:schemeClr>
                </a:solidFill>
              </a:rPr>
              <a:t>ROW Plans Complete</a:t>
            </a:r>
          </a:p>
        </p:txBody>
      </p:sp>
      <p:sp>
        <p:nvSpPr>
          <p:cNvPr id="23" name="TextBox 22">
            <a:extLst>
              <a:ext uri="{FF2B5EF4-FFF2-40B4-BE49-F238E27FC236}">
                <a16:creationId xmlns:a16="http://schemas.microsoft.com/office/drawing/2014/main" id="{DE801417-9126-4985-B1F9-9029C0B13475}"/>
              </a:ext>
            </a:extLst>
          </p:cNvPr>
          <p:cNvSpPr txBox="1"/>
          <p:nvPr/>
        </p:nvSpPr>
        <p:spPr>
          <a:xfrm>
            <a:off x="3526604" y="5651704"/>
            <a:ext cx="3561180" cy="71508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solidFill>
                  <a:schemeClr val="accent1">
                    <a:lumMod val="50000"/>
                  </a:schemeClr>
                </a:solidFill>
              </a:rPr>
              <a:t>Continue to follow existing process with current scope &amp; schedule</a:t>
            </a:r>
          </a:p>
        </p:txBody>
      </p:sp>
    </p:spTree>
    <p:extLst>
      <p:ext uri="{BB962C8B-B14F-4D97-AF65-F5344CB8AC3E}">
        <p14:creationId xmlns:p14="http://schemas.microsoft.com/office/powerpoint/2010/main" val="118439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0" grpId="0" animBg="1"/>
      <p:bldP spid="21"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03768" y="402331"/>
            <a:ext cx="7356258" cy="1143000"/>
          </a:xfrm>
        </p:spPr>
        <p:txBody>
          <a:bodyPr/>
          <a:lstStyle/>
          <a:p>
            <a:r>
              <a:rPr lang="en-US" u="sng" dirty="0"/>
              <a:t>PDN – Next Steps</a:t>
            </a:r>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15</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graphicFrame>
        <p:nvGraphicFramePr>
          <p:cNvPr id="3" name="Diagram 2">
            <a:extLst>
              <a:ext uri="{FF2B5EF4-FFF2-40B4-BE49-F238E27FC236}">
                <a16:creationId xmlns:a16="http://schemas.microsoft.com/office/drawing/2014/main" id="{AC7F92AD-530D-4881-9E03-E1AD3AB649CC}"/>
              </a:ext>
            </a:extLst>
          </p:cNvPr>
          <p:cNvGraphicFramePr/>
          <p:nvPr>
            <p:extLst>
              <p:ext uri="{D42A27DB-BD31-4B8C-83A1-F6EECF244321}">
                <p14:modId xmlns:p14="http://schemas.microsoft.com/office/powerpoint/2010/main" val="2106834449"/>
              </p:ext>
            </p:extLst>
          </p:nvPr>
        </p:nvGraphicFramePr>
        <p:xfrm>
          <a:off x="803768" y="1397000"/>
          <a:ext cx="7356258" cy="4959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1342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98376"/>
            <a:ext cx="9144000" cy="679304"/>
          </a:xfrm>
          <a:solidFill>
            <a:srgbClr val="34424C"/>
          </a:solidFill>
          <a:ln>
            <a:noFill/>
          </a:ln>
        </p:spPr>
        <p:txBody>
          <a:bodyPr/>
          <a:lstStyle/>
          <a:p>
            <a:r>
              <a:rPr lang="en-US" dirty="0">
                <a:solidFill>
                  <a:schemeClr val="bg1"/>
                </a:solidFill>
              </a:rPr>
              <a:t>Integrated Organization</a:t>
            </a:r>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16</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cxnSp>
        <p:nvCxnSpPr>
          <p:cNvPr id="34" name="Straight Arrow Connector 33">
            <a:extLst>
              <a:ext uri="{FF2B5EF4-FFF2-40B4-BE49-F238E27FC236}">
                <a16:creationId xmlns:a16="http://schemas.microsoft.com/office/drawing/2014/main" id="{46DCA5CC-504B-4B6A-AEDD-74D515C9D636}"/>
              </a:ext>
            </a:extLst>
          </p:cNvPr>
          <p:cNvCxnSpPr>
            <a:cxnSpLocks/>
          </p:cNvCxnSpPr>
          <p:nvPr/>
        </p:nvCxnSpPr>
        <p:spPr>
          <a:xfrm>
            <a:off x="2323845" y="2745549"/>
            <a:ext cx="6492240" cy="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35" name="Straight Arrow Connector 34">
            <a:extLst>
              <a:ext uri="{FF2B5EF4-FFF2-40B4-BE49-F238E27FC236}">
                <a16:creationId xmlns:a16="http://schemas.microsoft.com/office/drawing/2014/main" id="{635F7CA8-6576-4AC0-A9FE-0F1B9A50FEAB}"/>
              </a:ext>
            </a:extLst>
          </p:cNvPr>
          <p:cNvCxnSpPr>
            <a:cxnSpLocks/>
          </p:cNvCxnSpPr>
          <p:nvPr/>
        </p:nvCxnSpPr>
        <p:spPr>
          <a:xfrm>
            <a:off x="2323845" y="3743769"/>
            <a:ext cx="6492240" cy="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36" name="Straight Arrow Connector 35">
            <a:extLst>
              <a:ext uri="{FF2B5EF4-FFF2-40B4-BE49-F238E27FC236}">
                <a16:creationId xmlns:a16="http://schemas.microsoft.com/office/drawing/2014/main" id="{612A5746-3357-45C6-B56D-A6F47AC1CBEE}"/>
              </a:ext>
            </a:extLst>
          </p:cNvPr>
          <p:cNvCxnSpPr>
            <a:cxnSpLocks/>
          </p:cNvCxnSpPr>
          <p:nvPr/>
        </p:nvCxnSpPr>
        <p:spPr>
          <a:xfrm>
            <a:off x="2323845" y="4703889"/>
            <a:ext cx="6492240" cy="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37" name="Straight Arrow Connector 36">
            <a:extLst>
              <a:ext uri="{FF2B5EF4-FFF2-40B4-BE49-F238E27FC236}">
                <a16:creationId xmlns:a16="http://schemas.microsoft.com/office/drawing/2014/main" id="{09916002-7950-4AE6-8E83-AFA2E224C49F}"/>
              </a:ext>
            </a:extLst>
          </p:cNvPr>
          <p:cNvCxnSpPr>
            <a:cxnSpLocks/>
          </p:cNvCxnSpPr>
          <p:nvPr/>
        </p:nvCxnSpPr>
        <p:spPr>
          <a:xfrm>
            <a:off x="2323845" y="5618289"/>
            <a:ext cx="6492240" cy="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38" name="Straight Arrow Connector 37">
            <a:extLst>
              <a:ext uri="{FF2B5EF4-FFF2-40B4-BE49-F238E27FC236}">
                <a16:creationId xmlns:a16="http://schemas.microsoft.com/office/drawing/2014/main" id="{9CA4B00C-955E-4AF9-A59B-22ACF588CD77}"/>
              </a:ext>
            </a:extLst>
          </p:cNvPr>
          <p:cNvCxnSpPr>
            <a:cxnSpLocks/>
          </p:cNvCxnSpPr>
          <p:nvPr/>
        </p:nvCxnSpPr>
        <p:spPr>
          <a:xfrm flipH="1" flipV="1">
            <a:off x="2862884" y="2178236"/>
            <a:ext cx="20412" cy="402336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39" name="Straight Arrow Connector 38">
            <a:extLst>
              <a:ext uri="{FF2B5EF4-FFF2-40B4-BE49-F238E27FC236}">
                <a16:creationId xmlns:a16="http://schemas.microsoft.com/office/drawing/2014/main" id="{D891F305-B9F2-4E75-BD7B-ED323D2A964A}"/>
              </a:ext>
            </a:extLst>
          </p:cNvPr>
          <p:cNvCxnSpPr>
            <a:cxnSpLocks/>
          </p:cNvCxnSpPr>
          <p:nvPr/>
        </p:nvCxnSpPr>
        <p:spPr>
          <a:xfrm flipH="1" flipV="1">
            <a:off x="3917656" y="2178236"/>
            <a:ext cx="20412" cy="402336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40" name="Straight Arrow Connector 39">
            <a:extLst>
              <a:ext uri="{FF2B5EF4-FFF2-40B4-BE49-F238E27FC236}">
                <a16:creationId xmlns:a16="http://schemas.microsoft.com/office/drawing/2014/main" id="{76CEF8EC-0A9C-40E2-B199-1A19A7141A12}"/>
              </a:ext>
            </a:extLst>
          </p:cNvPr>
          <p:cNvCxnSpPr>
            <a:cxnSpLocks/>
          </p:cNvCxnSpPr>
          <p:nvPr/>
        </p:nvCxnSpPr>
        <p:spPr>
          <a:xfrm flipH="1" flipV="1">
            <a:off x="4991949" y="2178236"/>
            <a:ext cx="20412" cy="402336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41" name="Straight Arrow Connector 40">
            <a:extLst>
              <a:ext uri="{FF2B5EF4-FFF2-40B4-BE49-F238E27FC236}">
                <a16:creationId xmlns:a16="http://schemas.microsoft.com/office/drawing/2014/main" id="{92A631F9-164B-4E51-97C9-E0261B4E30AB}"/>
              </a:ext>
            </a:extLst>
          </p:cNvPr>
          <p:cNvCxnSpPr>
            <a:cxnSpLocks/>
          </p:cNvCxnSpPr>
          <p:nvPr/>
        </p:nvCxnSpPr>
        <p:spPr>
          <a:xfrm flipH="1" flipV="1">
            <a:off x="6067190" y="2178236"/>
            <a:ext cx="20412" cy="402336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42" name="Straight Arrow Connector 41">
            <a:extLst>
              <a:ext uri="{FF2B5EF4-FFF2-40B4-BE49-F238E27FC236}">
                <a16:creationId xmlns:a16="http://schemas.microsoft.com/office/drawing/2014/main" id="{6F11FC58-CC27-41DC-B865-C9DB1DBBC618}"/>
              </a:ext>
            </a:extLst>
          </p:cNvPr>
          <p:cNvCxnSpPr>
            <a:cxnSpLocks/>
          </p:cNvCxnSpPr>
          <p:nvPr/>
        </p:nvCxnSpPr>
        <p:spPr>
          <a:xfrm flipH="1" flipV="1">
            <a:off x="7119030" y="2178236"/>
            <a:ext cx="20412" cy="402336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cxnSp>
        <p:nvCxnSpPr>
          <p:cNvPr id="43" name="Straight Arrow Connector 42">
            <a:extLst>
              <a:ext uri="{FF2B5EF4-FFF2-40B4-BE49-F238E27FC236}">
                <a16:creationId xmlns:a16="http://schemas.microsoft.com/office/drawing/2014/main" id="{F9D01EC6-B4C2-4776-B84D-BCB991DDF2B3}"/>
              </a:ext>
            </a:extLst>
          </p:cNvPr>
          <p:cNvCxnSpPr>
            <a:cxnSpLocks/>
          </p:cNvCxnSpPr>
          <p:nvPr/>
        </p:nvCxnSpPr>
        <p:spPr>
          <a:xfrm flipH="1" flipV="1">
            <a:off x="8216761" y="2178236"/>
            <a:ext cx="20412" cy="4023360"/>
          </a:xfrm>
          <a:prstGeom prst="straightConnector1">
            <a:avLst/>
          </a:prstGeom>
          <a:noFill/>
          <a:ln w="38100" cap="flat" cmpd="sng" algn="ctr">
            <a:solidFill>
              <a:sysClr val="windowText" lastClr="000000"/>
            </a:solidFill>
            <a:prstDash val="solid"/>
            <a:headEnd type="triangle" w="lg" len="lg"/>
            <a:tailEnd type="triangle" w="lg" len="lg"/>
          </a:ln>
          <a:effectLst>
            <a:outerShdw blurRad="40000" dist="20000" dir="5400000" rotWithShape="0">
              <a:srgbClr val="000000">
                <a:alpha val="38000"/>
              </a:srgbClr>
            </a:outerShdw>
          </a:effectLst>
        </p:spPr>
      </p:cxnSp>
      <p:sp>
        <p:nvSpPr>
          <p:cNvPr id="44" name="Rectangle 43">
            <a:extLst>
              <a:ext uri="{FF2B5EF4-FFF2-40B4-BE49-F238E27FC236}">
                <a16:creationId xmlns:a16="http://schemas.microsoft.com/office/drawing/2014/main" id="{82C46E9A-01E9-4448-8697-72574C06929E}"/>
              </a:ext>
            </a:extLst>
          </p:cNvPr>
          <p:cNvSpPr/>
          <p:nvPr/>
        </p:nvSpPr>
        <p:spPr>
          <a:xfrm>
            <a:off x="646382" y="1583124"/>
            <a:ext cx="8229600" cy="515298"/>
          </a:xfrm>
          <a:prstGeom prst="rect">
            <a:avLst/>
          </a:prstGeom>
          <a:solidFill>
            <a:srgbClr val="E6592B"/>
          </a:solidFill>
          <a:ln w="9525" cap="flat" cmpd="sng" algn="ctr">
            <a:solidFill>
              <a:srgbClr val="E6592B"/>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a:ea typeface="+mn-ea"/>
              <a:cs typeface="+mn-cs"/>
            </a:endParaRPr>
          </a:p>
        </p:txBody>
      </p:sp>
      <p:sp>
        <p:nvSpPr>
          <p:cNvPr id="45" name="Rectangle: Rounded Corners 44">
            <a:extLst>
              <a:ext uri="{FF2B5EF4-FFF2-40B4-BE49-F238E27FC236}">
                <a16:creationId xmlns:a16="http://schemas.microsoft.com/office/drawing/2014/main" id="{78F1F798-B642-4B66-9B46-A2F92BDCAA7C}"/>
              </a:ext>
            </a:extLst>
          </p:cNvPr>
          <p:cNvSpPr/>
          <p:nvPr/>
        </p:nvSpPr>
        <p:spPr>
          <a:xfrm>
            <a:off x="830502" y="2433815"/>
            <a:ext cx="1463040" cy="731520"/>
          </a:xfrm>
          <a:prstGeom prst="roundRect">
            <a:avLst/>
          </a:prstGeom>
          <a:solidFill>
            <a:srgbClr val="387AAB"/>
          </a:solidFill>
          <a:ln w="9525" cap="flat" cmpd="sng" algn="ctr">
            <a:solidFill>
              <a:srgbClr val="8064A2">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Open Sans"/>
                <a:ea typeface="+mn-ea"/>
                <a:cs typeface="Arial" panose="020B0604020202020204" pitchFamily="34" charset="0"/>
              </a:rPr>
              <a:t>Project 1</a:t>
            </a:r>
          </a:p>
        </p:txBody>
      </p:sp>
      <p:sp>
        <p:nvSpPr>
          <p:cNvPr id="46" name="Rectangle: Rounded Corners 45">
            <a:extLst>
              <a:ext uri="{FF2B5EF4-FFF2-40B4-BE49-F238E27FC236}">
                <a16:creationId xmlns:a16="http://schemas.microsoft.com/office/drawing/2014/main" id="{9371F44E-D05A-462C-961C-111B0622E40E}"/>
              </a:ext>
            </a:extLst>
          </p:cNvPr>
          <p:cNvSpPr/>
          <p:nvPr/>
        </p:nvSpPr>
        <p:spPr>
          <a:xfrm>
            <a:off x="2278125" y="1662938"/>
            <a:ext cx="1092715" cy="365760"/>
          </a:xfrm>
          <a:prstGeom prst="roundRect">
            <a:avLst/>
          </a:prstGeom>
          <a:solidFill>
            <a:srgbClr val="F5BEAD"/>
          </a:solidFill>
          <a:ln w="25400" cap="flat" cmpd="sng" algn="ctr">
            <a:solidFill>
              <a:srgbClr val="E6592B"/>
            </a:solidFill>
            <a:prstDash val="solid"/>
          </a:ln>
          <a:effectLst/>
        </p:spPr>
        <p:txBody>
          <a:bodyPr wrap="squar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600" kern="0" dirty="0">
                <a:solidFill>
                  <a:prstClr val="black"/>
                </a:solidFill>
                <a:latin typeface="Open Sans"/>
                <a:ea typeface="+mn-ea"/>
                <a:cs typeface="Arial" panose="020B0604020202020204" pitchFamily="34" charset="0"/>
              </a:rPr>
              <a:t>Roadway</a:t>
            </a:r>
          </a:p>
        </p:txBody>
      </p:sp>
      <p:sp>
        <p:nvSpPr>
          <p:cNvPr id="47" name="Flowchart: Connector 46">
            <a:extLst>
              <a:ext uri="{FF2B5EF4-FFF2-40B4-BE49-F238E27FC236}">
                <a16:creationId xmlns:a16="http://schemas.microsoft.com/office/drawing/2014/main" id="{D1E8B33E-A61B-41E3-A27F-127CF7E10134}"/>
              </a:ext>
            </a:extLst>
          </p:cNvPr>
          <p:cNvSpPr/>
          <p:nvPr/>
        </p:nvSpPr>
        <p:spPr>
          <a:xfrm>
            <a:off x="2670755" y="2606351"/>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a:ea typeface="+mn-ea"/>
              <a:cs typeface="+mn-cs"/>
            </a:endParaRPr>
          </a:p>
        </p:txBody>
      </p:sp>
      <p:sp>
        <p:nvSpPr>
          <p:cNvPr id="48" name="Flowchart: Connector 47">
            <a:extLst>
              <a:ext uri="{FF2B5EF4-FFF2-40B4-BE49-F238E27FC236}">
                <a16:creationId xmlns:a16="http://schemas.microsoft.com/office/drawing/2014/main" id="{3212A5A1-0EEA-431F-A011-C5E530AA10B7}"/>
              </a:ext>
            </a:extLst>
          </p:cNvPr>
          <p:cNvSpPr/>
          <p:nvPr/>
        </p:nvSpPr>
        <p:spPr>
          <a:xfrm>
            <a:off x="5886271" y="3596726"/>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49" name="Flowchart: Connector 48">
            <a:extLst>
              <a:ext uri="{FF2B5EF4-FFF2-40B4-BE49-F238E27FC236}">
                <a16:creationId xmlns:a16="http://schemas.microsoft.com/office/drawing/2014/main" id="{3FF952F8-58C5-4041-896B-4B60D07774EF}"/>
              </a:ext>
            </a:extLst>
          </p:cNvPr>
          <p:cNvSpPr/>
          <p:nvPr/>
        </p:nvSpPr>
        <p:spPr>
          <a:xfrm>
            <a:off x="6927361" y="3589909"/>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50" name="Flowchart: Connector 49">
            <a:extLst>
              <a:ext uri="{FF2B5EF4-FFF2-40B4-BE49-F238E27FC236}">
                <a16:creationId xmlns:a16="http://schemas.microsoft.com/office/drawing/2014/main" id="{A9D740C8-4C7C-4AD0-AAD6-DE75E06DC810}"/>
              </a:ext>
            </a:extLst>
          </p:cNvPr>
          <p:cNvSpPr/>
          <p:nvPr/>
        </p:nvSpPr>
        <p:spPr>
          <a:xfrm>
            <a:off x="3738805" y="4551516"/>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51" name="Flowchart: Connector 50">
            <a:extLst>
              <a:ext uri="{FF2B5EF4-FFF2-40B4-BE49-F238E27FC236}">
                <a16:creationId xmlns:a16="http://schemas.microsoft.com/office/drawing/2014/main" id="{1D8E6F3C-660C-4EE7-AEB0-B1CFD0F6D26F}"/>
              </a:ext>
            </a:extLst>
          </p:cNvPr>
          <p:cNvSpPr/>
          <p:nvPr/>
        </p:nvSpPr>
        <p:spPr>
          <a:xfrm>
            <a:off x="4820303" y="4560620"/>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52" name="Flowchart: Connector 51">
            <a:extLst>
              <a:ext uri="{FF2B5EF4-FFF2-40B4-BE49-F238E27FC236}">
                <a16:creationId xmlns:a16="http://schemas.microsoft.com/office/drawing/2014/main" id="{88E7C372-381A-4649-9473-7D0E760392D7}"/>
              </a:ext>
            </a:extLst>
          </p:cNvPr>
          <p:cNvSpPr/>
          <p:nvPr/>
        </p:nvSpPr>
        <p:spPr>
          <a:xfrm>
            <a:off x="8039725" y="4546564"/>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53" name="Flowchart: Connector 52">
            <a:extLst>
              <a:ext uri="{FF2B5EF4-FFF2-40B4-BE49-F238E27FC236}">
                <a16:creationId xmlns:a16="http://schemas.microsoft.com/office/drawing/2014/main" id="{42A8184B-8894-4AA8-B7FC-9B3C61DA4300}"/>
              </a:ext>
            </a:extLst>
          </p:cNvPr>
          <p:cNvSpPr/>
          <p:nvPr/>
        </p:nvSpPr>
        <p:spPr>
          <a:xfrm>
            <a:off x="8038814" y="5471365"/>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54" name="Rectangle: Rounded Corners 53">
            <a:extLst>
              <a:ext uri="{FF2B5EF4-FFF2-40B4-BE49-F238E27FC236}">
                <a16:creationId xmlns:a16="http://schemas.microsoft.com/office/drawing/2014/main" id="{0106E621-E6A8-4A4B-A2C2-F67B74728732}"/>
              </a:ext>
            </a:extLst>
          </p:cNvPr>
          <p:cNvSpPr/>
          <p:nvPr/>
        </p:nvSpPr>
        <p:spPr>
          <a:xfrm rot="16200000">
            <a:off x="-1351198" y="3971570"/>
            <a:ext cx="3623033" cy="524666"/>
          </a:xfrm>
          <a:prstGeom prst="roundRect">
            <a:avLst/>
          </a:prstGeom>
          <a:solidFill>
            <a:srgbClr val="387AAB"/>
          </a:solidFill>
          <a:ln w="9525" cap="flat" cmpd="sng" algn="ctr">
            <a:solidFill>
              <a:srgbClr val="8064A2">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a:ln>
                  <a:noFill/>
                </a:ln>
                <a:solidFill>
                  <a:prstClr val="white"/>
                </a:solidFill>
                <a:effectLst/>
                <a:uLnTx/>
                <a:uFillTx/>
                <a:latin typeface="Open Sans"/>
                <a:ea typeface="+mn-ea"/>
                <a:cs typeface="Arial" panose="020B0604020202020204" pitchFamily="34" charset="0"/>
              </a:rPr>
              <a:t>Project Manager(s)</a:t>
            </a:r>
          </a:p>
        </p:txBody>
      </p:sp>
      <p:sp>
        <p:nvSpPr>
          <p:cNvPr id="55" name="Rectangle: Rounded Corners 54">
            <a:extLst>
              <a:ext uri="{FF2B5EF4-FFF2-40B4-BE49-F238E27FC236}">
                <a16:creationId xmlns:a16="http://schemas.microsoft.com/office/drawing/2014/main" id="{2B2E8395-1840-4853-BF75-904A499EBAE2}"/>
              </a:ext>
            </a:extLst>
          </p:cNvPr>
          <p:cNvSpPr/>
          <p:nvPr/>
        </p:nvSpPr>
        <p:spPr>
          <a:xfrm>
            <a:off x="801238" y="3391386"/>
            <a:ext cx="1463040" cy="731520"/>
          </a:xfrm>
          <a:prstGeom prst="roundRect">
            <a:avLst/>
          </a:prstGeom>
          <a:solidFill>
            <a:srgbClr val="387AAB"/>
          </a:solidFill>
          <a:ln w="9525" cap="flat" cmpd="sng" algn="ctr">
            <a:solidFill>
              <a:srgbClr val="8064A2">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a:ln>
                  <a:noFill/>
                </a:ln>
                <a:solidFill>
                  <a:prstClr val="white"/>
                </a:solidFill>
                <a:effectLst/>
                <a:uLnTx/>
                <a:uFillTx/>
                <a:latin typeface="Open Sans"/>
                <a:ea typeface="+mn-ea"/>
                <a:cs typeface="Arial" panose="020B0604020202020204" pitchFamily="34" charset="0"/>
              </a:rPr>
              <a:t>Project 1</a:t>
            </a:r>
          </a:p>
        </p:txBody>
      </p:sp>
      <p:sp>
        <p:nvSpPr>
          <p:cNvPr id="56" name="Rectangle: Rounded Corners 55">
            <a:extLst>
              <a:ext uri="{FF2B5EF4-FFF2-40B4-BE49-F238E27FC236}">
                <a16:creationId xmlns:a16="http://schemas.microsoft.com/office/drawing/2014/main" id="{7B7255D5-877C-44C8-BE3A-CFB94DDFC957}"/>
              </a:ext>
            </a:extLst>
          </p:cNvPr>
          <p:cNvSpPr/>
          <p:nvPr/>
        </p:nvSpPr>
        <p:spPr>
          <a:xfrm>
            <a:off x="801238" y="4348957"/>
            <a:ext cx="1463040" cy="731520"/>
          </a:xfrm>
          <a:prstGeom prst="roundRect">
            <a:avLst/>
          </a:prstGeom>
          <a:solidFill>
            <a:srgbClr val="387AAB"/>
          </a:solidFill>
          <a:ln w="9525" cap="flat" cmpd="sng" algn="ctr">
            <a:solidFill>
              <a:srgbClr val="8064A2">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a:ln>
                  <a:noFill/>
                </a:ln>
                <a:solidFill>
                  <a:prstClr val="white"/>
                </a:solidFill>
                <a:effectLst/>
                <a:uLnTx/>
                <a:uFillTx/>
                <a:latin typeface="Open Sans"/>
                <a:ea typeface="+mn-ea"/>
                <a:cs typeface="Arial" panose="020B0604020202020204" pitchFamily="34" charset="0"/>
              </a:rPr>
              <a:t>Project 2</a:t>
            </a:r>
          </a:p>
        </p:txBody>
      </p:sp>
      <p:sp>
        <p:nvSpPr>
          <p:cNvPr id="57" name="Rectangle: Rounded Corners 56">
            <a:extLst>
              <a:ext uri="{FF2B5EF4-FFF2-40B4-BE49-F238E27FC236}">
                <a16:creationId xmlns:a16="http://schemas.microsoft.com/office/drawing/2014/main" id="{2EAF2051-5A3A-44F7-A342-C847F4F498C2}"/>
              </a:ext>
            </a:extLst>
          </p:cNvPr>
          <p:cNvSpPr/>
          <p:nvPr/>
        </p:nvSpPr>
        <p:spPr>
          <a:xfrm>
            <a:off x="801238" y="5306528"/>
            <a:ext cx="1463040" cy="731520"/>
          </a:xfrm>
          <a:prstGeom prst="roundRect">
            <a:avLst/>
          </a:prstGeom>
          <a:solidFill>
            <a:srgbClr val="387AAB"/>
          </a:solidFill>
          <a:ln w="9525" cap="flat" cmpd="sng" algn="ctr">
            <a:solidFill>
              <a:srgbClr val="8064A2">
                <a:lumMod val="20000"/>
                <a:lumOff val="8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a:ln>
                  <a:noFill/>
                </a:ln>
                <a:solidFill>
                  <a:prstClr val="white"/>
                </a:solidFill>
                <a:effectLst/>
                <a:uLnTx/>
                <a:uFillTx/>
                <a:latin typeface="Open Sans"/>
                <a:ea typeface="+mn-ea"/>
                <a:cs typeface="Arial" panose="020B0604020202020204" pitchFamily="34" charset="0"/>
              </a:rPr>
              <a:t>Project 3</a:t>
            </a:r>
          </a:p>
        </p:txBody>
      </p:sp>
      <p:sp>
        <p:nvSpPr>
          <p:cNvPr id="58" name="Rectangle: Rounded Corners 57">
            <a:extLst>
              <a:ext uri="{FF2B5EF4-FFF2-40B4-BE49-F238E27FC236}">
                <a16:creationId xmlns:a16="http://schemas.microsoft.com/office/drawing/2014/main" id="{EA27BDF7-93C5-45BD-9FEF-4AF7D0DB8A70}"/>
              </a:ext>
            </a:extLst>
          </p:cNvPr>
          <p:cNvSpPr/>
          <p:nvPr/>
        </p:nvSpPr>
        <p:spPr>
          <a:xfrm>
            <a:off x="2278125" y="1143000"/>
            <a:ext cx="6540706" cy="369593"/>
          </a:xfrm>
          <a:prstGeom prst="roundRect">
            <a:avLst/>
          </a:prstGeom>
          <a:solidFill>
            <a:srgbClr val="E6592B"/>
          </a:solidFill>
          <a:ln w="25400" cap="flat" cmpd="sng" algn="ctr">
            <a:solidFill>
              <a:srgbClr val="E6592B"/>
            </a:solidFill>
            <a:prstDash val="solid"/>
          </a:ln>
          <a:effectLst/>
        </p:spPr>
        <p:txBody>
          <a:bodyPr wrap="square" rtlCol="0" anchor="ctr">
            <a:no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a:ln>
                  <a:noFill/>
                </a:ln>
                <a:solidFill>
                  <a:srgbClr val="34424C"/>
                </a:solidFill>
                <a:effectLst/>
                <a:uLnTx/>
                <a:uFillTx/>
                <a:latin typeface="Open Sans"/>
                <a:ea typeface="+mn-ea"/>
                <a:cs typeface="Arial" panose="020B0604020202020204" pitchFamily="34" charset="0"/>
              </a:rPr>
              <a:t>Discipline Managers</a:t>
            </a:r>
          </a:p>
        </p:txBody>
      </p:sp>
      <p:sp>
        <p:nvSpPr>
          <p:cNvPr id="59" name="Rectangle: Rounded Corners 58">
            <a:extLst>
              <a:ext uri="{FF2B5EF4-FFF2-40B4-BE49-F238E27FC236}">
                <a16:creationId xmlns:a16="http://schemas.microsoft.com/office/drawing/2014/main" id="{FEC7691C-C2D7-4D39-8E9D-349B7CE8567C}"/>
              </a:ext>
            </a:extLst>
          </p:cNvPr>
          <p:cNvSpPr/>
          <p:nvPr/>
        </p:nvSpPr>
        <p:spPr>
          <a:xfrm>
            <a:off x="3475010" y="1662938"/>
            <a:ext cx="914400" cy="365760"/>
          </a:xfrm>
          <a:prstGeom prst="roundRect">
            <a:avLst/>
          </a:prstGeom>
          <a:solidFill>
            <a:srgbClr val="F5BEAD"/>
          </a:solidFill>
          <a:ln w="25400" cap="flat" cmpd="sng" algn="ctr">
            <a:solidFill>
              <a:srgbClr val="E6592B"/>
            </a:solidFill>
            <a:prstDash val="solid"/>
          </a:ln>
          <a:effectLst/>
        </p:spPr>
        <p:txBody>
          <a:bodyPr wrap="square" rtlCol="0" anchor="ctr">
            <a:noAutofit/>
          </a:bodyPr>
          <a:lstStyle/>
          <a:p>
            <a:pPr algn="ctr"/>
            <a:r>
              <a:rPr lang="en-US" sz="1600" kern="0" dirty="0">
                <a:solidFill>
                  <a:prstClr val="black"/>
                </a:solidFill>
                <a:latin typeface="Open Sans"/>
                <a:ea typeface="+mn-ea"/>
                <a:cs typeface="Arial" panose="020B0604020202020204" pitchFamily="34" charset="0"/>
              </a:rPr>
              <a:t>Survey</a:t>
            </a:r>
          </a:p>
        </p:txBody>
      </p:sp>
      <p:sp>
        <p:nvSpPr>
          <p:cNvPr id="60" name="Rectangle: Rounded Corners 59">
            <a:extLst>
              <a:ext uri="{FF2B5EF4-FFF2-40B4-BE49-F238E27FC236}">
                <a16:creationId xmlns:a16="http://schemas.microsoft.com/office/drawing/2014/main" id="{C38E1C73-0CCC-4735-9870-BF2342A804C6}"/>
              </a:ext>
            </a:extLst>
          </p:cNvPr>
          <p:cNvSpPr/>
          <p:nvPr/>
        </p:nvSpPr>
        <p:spPr>
          <a:xfrm>
            <a:off x="4493580" y="1662938"/>
            <a:ext cx="1005840" cy="365760"/>
          </a:xfrm>
          <a:prstGeom prst="roundRect">
            <a:avLst/>
          </a:prstGeom>
          <a:solidFill>
            <a:srgbClr val="F5BEAD"/>
          </a:solidFill>
          <a:ln w="25400" cap="flat" cmpd="sng" algn="ctr">
            <a:solidFill>
              <a:srgbClr val="E6592B"/>
            </a:solidFill>
            <a:prstDash val="solid"/>
          </a:ln>
          <a:effectLst/>
        </p:spPr>
        <p:txBody>
          <a:bodyPr wrap="square" rtlCol="0" anchor="ctr">
            <a:noAutofit/>
          </a:bodyPr>
          <a:lstStyle/>
          <a:p>
            <a:pPr algn="ctr"/>
            <a:r>
              <a:rPr lang="en-US" sz="1600" kern="0" dirty="0">
                <a:solidFill>
                  <a:prstClr val="black"/>
                </a:solidFill>
                <a:latin typeface="Open Sans"/>
                <a:ea typeface="+mn-ea"/>
                <a:cs typeface="Arial" panose="020B0604020202020204" pitchFamily="34" charset="0"/>
              </a:rPr>
              <a:t>Environ.</a:t>
            </a:r>
          </a:p>
        </p:txBody>
      </p:sp>
      <p:sp>
        <p:nvSpPr>
          <p:cNvPr id="61" name="Rectangle: Rounded Corners 60">
            <a:extLst>
              <a:ext uri="{FF2B5EF4-FFF2-40B4-BE49-F238E27FC236}">
                <a16:creationId xmlns:a16="http://schemas.microsoft.com/office/drawing/2014/main" id="{4083B341-892A-482F-BC17-C5ECC0DAF02D}"/>
              </a:ext>
            </a:extLst>
          </p:cNvPr>
          <p:cNvSpPr/>
          <p:nvPr/>
        </p:nvSpPr>
        <p:spPr>
          <a:xfrm>
            <a:off x="5603590" y="1662938"/>
            <a:ext cx="914400" cy="365760"/>
          </a:xfrm>
          <a:prstGeom prst="roundRect">
            <a:avLst/>
          </a:prstGeom>
          <a:solidFill>
            <a:srgbClr val="F5BEAD"/>
          </a:solidFill>
          <a:ln w="25400" cap="flat" cmpd="sng" algn="ctr">
            <a:solidFill>
              <a:srgbClr val="E6592B"/>
            </a:solidFill>
            <a:prstDash val="solid"/>
          </a:ln>
          <a:effectLst/>
        </p:spPr>
        <p:txBody>
          <a:bodyPr wrap="square" rtlCol="0" anchor="ctr">
            <a:noAutofit/>
          </a:bodyPr>
          <a:lstStyle/>
          <a:p>
            <a:pPr algn="ctr"/>
            <a:r>
              <a:rPr lang="en-US" sz="1600" kern="0" dirty="0">
                <a:solidFill>
                  <a:prstClr val="black"/>
                </a:solidFill>
                <a:latin typeface="Open Sans"/>
                <a:ea typeface="+mn-ea"/>
                <a:cs typeface="Arial" panose="020B0604020202020204" pitchFamily="34" charset="0"/>
              </a:rPr>
              <a:t>ROW</a:t>
            </a:r>
          </a:p>
        </p:txBody>
      </p:sp>
      <p:sp>
        <p:nvSpPr>
          <p:cNvPr id="62" name="Rectangle: Rounded Corners 61">
            <a:extLst>
              <a:ext uri="{FF2B5EF4-FFF2-40B4-BE49-F238E27FC236}">
                <a16:creationId xmlns:a16="http://schemas.microsoft.com/office/drawing/2014/main" id="{C39770CE-A476-430D-8241-587A5B443FDB}"/>
              </a:ext>
            </a:extLst>
          </p:cNvPr>
          <p:cNvSpPr/>
          <p:nvPr/>
        </p:nvSpPr>
        <p:spPr>
          <a:xfrm>
            <a:off x="6622160" y="1662938"/>
            <a:ext cx="914400" cy="365760"/>
          </a:xfrm>
          <a:prstGeom prst="roundRect">
            <a:avLst/>
          </a:prstGeom>
          <a:solidFill>
            <a:srgbClr val="F5BEAD"/>
          </a:solidFill>
          <a:ln w="25400" cap="flat" cmpd="sng" algn="ctr">
            <a:solidFill>
              <a:srgbClr val="E6592B"/>
            </a:solidFill>
            <a:prstDash val="solid"/>
          </a:ln>
          <a:effectLst/>
        </p:spPr>
        <p:txBody>
          <a:bodyPr wrap="square" rtlCol="0" anchor="ctr">
            <a:noAutofit/>
          </a:bodyPr>
          <a:lstStyle/>
          <a:p>
            <a:pPr algn="ctr"/>
            <a:r>
              <a:rPr lang="en-US" sz="1600" kern="0" dirty="0">
                <a:solidFill>
                  <a:prstClr val="black"/>
                </a:solidFill>
                <a:latin typeface="Open Sans"/>
                <a:ea typeface="+mn-ea"/>
                <a:cs typeface="Arial" panose="020B0604020202020204" pitchFamily="34" charset="0"/>
              </a:rPr>
              <a:t>Utilities</a:t>
            </a:r>
          </a:p>
        </p:txBody>
      </p:sp>
      <p:sp>
        <p:nvSpPr>
          <p:cNvPr id="63" name="Rectangle: Rounded Corners 62">
            <a:extLst>
              <a:ext uri="{FF2B5EF4-FFF2-40B4-BE49-F238E27FC236}">
                <a16:creationId xmlns:a16="http://schemas.microsoft.com/office/drawing/2014/main" id="{CADBC31B-3A2C-462B-9014-8F67334C6570}"/>
              </a:ext>
            </a:extLst>
          </p:cNvPr>
          <p:cNvSpPr/>
          <p:nvPr/>
        </p:nvSpPr>
        <p:spPr>
          <a:xfrm>
            <a:off x="7640731" y="1662938"/>
            <a:ext cx="1188720" cy="365760"/>
          </a:xfrm>
          <a:prstGeom prst="roundRect">
            <a:avLst/>
          </a:prstGeom>
          <a:solidFill>
            <a:srgbClr val="F5BEAD"/>
          </a:solidFill>
          <a:ln w="25400" cap="flat" cmpd="sng" algn="ctr">
            <a:solidFill>
              <a:srgbClr val="E6592B"/>
            </a:solidFill>
            <a:prstDash val="solid"/>
          </a:ln>
          <a:effectLst/>
        </p:spPr>
        <p:txBody>
          <a:bodyPr wrap="square" rtlCol="0" anchor="ctr">
            <a:noAutofit/>
          </a:bodyPr>
          <a:lstStyle/>
          <a:p>
            <a:pPr algn="ctr"/>
            <a:r>
              <a:rPr lang="en-US" sz="1600" kern="0" dirty="0">
                <a:solidFill>
                  <a:prstClr val="black"/>
                </a:solidFill>
                <a:latin typeface="Open Sans"/>
                <a:ea typeface="+mn-ea"/>
                <a:cs typeface="Arial" panose="020B0604020202020204" pitchFamily="34" charset="0"/>
              </a:rPr>
              <a:t>Structures</a:t>
            </a:r>
          </a:p>
        </p:txBody>
      </p:sp>
      <p:sp>
        <p:nvSpPr>
          <p:cNvPr id="64" name="Flowchart: Connector 63">
            <a:extLst>
              <a:ext uri="{FF2B5EF4-FFF2-40B4-BE49-F238E27FC236}">
                <a16:creationId xmlns:a16="http://schemas.microsoft.com/office/drawing/2014/main" id="{8EAB322F-B532-458C-8F90-37029AA24414}"/>
              </a:ext>
            </a:extLst>
          </p:cNvPr>
          <p:cNvSpPr/>
          <p:nvPr/>
        </p:nvSpPr>
        <p:spPr>
          <a:xfrm>
            <a:off x="3740134" y="2600461"/>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65" name="Flowchart: Connector 64">
            <a:extLst>
              <a:ext uri="{FF2B5EF4-FFF2-40B4-BE49-F238E27FC236}">
                <a16:creationId xmlns:a16="http://schemas.microsoft.com/office/drawing/2014/main" id="{C9F83E36-1884-4C7E-8653-E4C92EACD57F}"/>
              </a:ext>
            </a:extLst>
          </p:cNvPr>
          <p:cNvSpPr/>
          <p:nvPr/>
        </p:nvSpPr>
        <p:spPr>
          <a:xfrm>
            <a:off x="2679991" y="3589909"/>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66" name="Flowchart: Connector 65">
            <a:extLst>
              <a:ext uri="{FF2B5EF4-FFF2-40B4-BE49-F238E27FC236}">
                <a16:creationId xmlns:a16="http://schemas.microsoft.com/office/drawing/2014/main" id="{1FAD886F-CAA4-4202-9EE9-FE9DEF47515A}"/>
              </a:ext>
            </a:extLst>
          </p:cNvPr>
          <p:cNvSpPr/>
          <p:nvPr/>
        </p:nvSpPr>
        <p:spPr>
          <a:xfrm>
            <a:off x="3732574" y="3590624"/>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67" name="Flowchart: Connector 66">
            <a:extLst>
              <a:ext uri="{FF2B5EF4-FFF2-40B4-BE49-F238E27FC236}">
                <a16:creationId xmlns:a16="http://schemas.microsoft.com/office/drawing/2014/main" id="{E6D92D8B-CB5F-4573-8FFA-DA04E7F4BBC4}"/>
              </a:ext>
            </a:extLst>
          </p:cNvPr>
          <p:cNvSpPr/>
          <p:nvPr/>
        </p:nvSpPr>
        <p:spPr>
          <a:xfrm>
            <a:off x="2680254" y="4546904"/>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68" name="Flowchart: Connector 67">
            <a:extLst>
              <a:ext uri="{FF2B5EF4-FFF2-40B4-BE49-F238E27FC236}">
                <a16:creationId xmlns:a16="http://schemas.microsoft.com/office/drawing/2014/main" id="{36A6D9DB-3C2A-4386-B1D1-16E5A1DE7E00}"/>
              </a:ext>
            </a:extLst>
          </p:cNvPr>
          <p:cNvSpPr/>
          <p:nvPr/>
        </p:nvSpPr>
        <p:spPr>
          <a:xfrm>
            <a:off x="4812056" y="2589767"/>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69" name="Flowchart: Connector 68">
            <a:extLst>
              <a:ext uri="{FF2B5EF4-FFF2-40B4-BE49-F238E27FC236}">
                <a16:creationId xmlns:a16="http://schemas.microsoft.com/office/drawing/2014/main" id="{EAA0AC12-A438-443C-B596-8BE98A79624B}"/>
              </a:ext>
            </a:extLst>
          </p:cNvPr>
          <p:cNvSpPr/>
          <p:nvPr/>
        </p:nvSpPr>
        <p:spPr>
          <a:xfrm>
            <a:off x="5887022" y="2599984"/>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0" name="Flowchart: Connector 69">
            <a:extLst>
              <a:ext uri="{FF2B5EF4-FFF2-40B4-BE49-F238E27FC236}">
                <a16:creationId xmlns:a16="http://schemas.microsoft.com/office/drawing/2014/main" id="{49B91D42-4638-4388-805D-F51E6C204447}"/>
              </a:ext>
            </a:extLst>
          </p:cNvPr>
          <p:cNvSpPr/>
          <p:nvPr/>
        </p:nvSpPr>
        <p:spPr>
          <a:xfrm>
            <a:off x="6929780" y="2599003"/>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1" name="Flowchart: Connector 70">
            <a:extLst>
              <a:ext uri="{FF2B5EF4-FFF2-40B4-BE49-F238E27FC236}">
                <a16:creationId xmlns:a16="http://schemas.microsoft.com/office/drawing/2014/main" id="{51D3EC4F-7746-416B-B930-7249FC3743A7}"/>
              </a:ext>
            </a:extLst>
          </p:cNvPr>
          <p:cNvSpPr/>
          <p:nvPr/>
        </p:nvSpPr>
        <p:spPr>
          <a:xfrm>
            <a:off x="8031693" y="2599984"/>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2" name="Flowchart: Connector 71">
            <a:extLst>
              <a:ext uri="{FF2B5EF4-FFF2-40B4-BE49-F238E27FC236}">
                <a16:creationId xmlns:a16="http://schemas.microsoft.com/office/drawing/2014/main" id="{4E9BA361-8FA1-4CE1-B89E-C2EB9F0A8121}"/>
              </a:ext>
            </a:extLst>
          </p:cNvPr>
          <p:cNvSpPr/>
          <p:nvPr/>
        </p:nvSpPr>
        <p:spPr>
          <a:xfrm>
            <a:off x="4812056" y="3589909"/>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3" name="Flowchart: Connector 72">
            <a:extLst>
              <a:ext uri="{FF2B5EF4-FFF2-40B4-BE49-F238E27FC236}">
                <a16:creationId xmlns:a16="http://schemas.microsoft.com/office/drawing/2014/main" id="{AC209A02-574D-4725-B2DC-934A87BF54AB}"/>
              </a:ext>
            </a:extLst>
          </p:cNvPr>
          <p:cNvSpPr/>
          <p:nvPr/>
        </p:nvSpPr>
        <p:spPr>
          <a:xfrm>
            <a:off x="8028247" y="3601123"/>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4" name="Flowchart: Connector 73">
            <a:extLst>
              <a:ext uri="{FF2B5EF4-FFF2-40B4-BE49-F238E27FC236}">
                <a16:creationId xmlns:a16="http://schemas.microsoft.com/office/drawing/2014/main" id="{72039CAC-F9A2-48A1-9373-927AB963F32D}"/>
              </a:ext>
            </a:extLst>
          </p:cNvPr>
          <p:cNvSpPr/>
          <p:nvPr/>
        </p:nvSpPr>
        <p:spPr>
          <a:xfrm>
            <a:off x="4821292" y="5467276"/>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5" name="Flowchart: Connector 74">
            <a:extLst>
              <a:ext uri="{FF2B5EF4-FFF2-40B4-BE49-F238E27FC236}">
                <a16:creationId xmlns:a16="http://schemas.microsoft.com/office/drawing/2014/main" id="{3D9AEF81-B85D-43E9-89F7-8DAD40C3E912}"/>
              </a:ext>
            </a:extLst>
          </p:cNvPr>
          <p:cNvSpPr/>
          <p:nvPr/>
        </p:nvSpPr>
        <p:spPr>
          <a:xfrm>
            <a:off x="3748041" y="5472816"/>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6" name="Flowchart: Connector 75">
            <a:extLst>
              <a:ext uri="{FF2B5EF4-FFF2-40B4-BE49-F238E27FC236}">
                <a16:creationId xmlns:a16="http://schemas.microsoft.com/office/drawing/2014/main" id="{CF2CD541-20CB-4271-8570-2F2F1DB23EA5}"/>
              </a:ext>
            </a:extLst>
          </p:cNvPr>
          <p:cNvSpPr/>
          <p:nvPr/>
        </p:nvSpPr>
        <p:spPr>
          <a:xfrm>
            <a:off x="2689490" y="5464568"/>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7" name="Flowchart: Connector 76">
            <a:extLst>
              <a:ext uri="{FF2B5EF4-FFF2-40B4-BE49-F238E27FC236}">
                <a16:creationId xmlns:a16="http://schemas.microsoft.com/office/drawing/2014/main" id="{E838E777-1891-49CB-9B83-465E29BC6BC2}"/>
              </a:ext>
            </a:extLst>
          </p:cNvPr>
          <p:cNvSpPr/>
          <p:nvPr/>
        </p:nvSpPr>
        <p:spPr>
          <a:xfrm>
            <a:off x="5896258" y="5473804"/>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8" name="Flowchart: Connector 77">
            <a:extLst>
              <a:ext uri="{FF2B5EF4-FFF2-40B4-BE49-F238E27FC236}">
                <a16:creationId xmlns:a16="http://schemas.microsoft.com/office/drawing/2014/main" id="{19D8B379-145E-4F87-A263-10CCD1C5994C}"/>
              </a:ext>
            </a:extLst>
          </p:cNvPr>
          <p:cNvSpPr/>
          <p:nvPr/>
        </p:nvSpPr>
        <p:spPr>
          <a:xfrm>
            <a:off x="5896258" y="4553038"/>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79" name="Flowchart: Connector 78">
            <a:extLst>
              <a:ext uri="{FF2B5EF4-FFF2-40B4-BE49-F238E27FC236}">
                <a16:creationId xmlns:a16="http://schemas.microsoft.com/office/drawing/2014/main" id="{E97052E2-FE78-4EDA-8AA7-74CDBC786D3E}"/>
              </a:ext>
            </a:extLst>
          </p:cNvPr>
          <p:cNvSpPr/>
          <p:nvPr/>
        </p:nvSpPr>
        <p:spPr>
          <a:xfrm>
            <a:off x="6938880" y="4562274"/>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80" name="Flowchart: Connector 79">
            <a:extLst>
              <a:ext uri="{FF2B5EF4-FFF2-40B4-BE49-F238E27FC236}">
                <a16:creationId xmlns:a16="http://schemas.microsoft.com/office/drawing/2014/main" id="{9E13DDAE-3FFF-48FE-84E6-1B86879B761B}"/>
              </a:ext>
            </a:extLst>
          </p:cNvPr>
          <p:cNvSpPr/>
          <p:nvPr/>
        </p:nvSpPr>
        <p:spPr>
          <a:xfrm>
            <a:off x="6945834" y="5473804"/>
            <a:ext cx="374917" cy="313044"/>
          </a:xfrm>
          <a:prstGeom prst="flowChartConnector">
            <a:avLst/>
          </a:prstGeom>
          <a:gradFill flip="none" rotWithShape="1">
            <a:gsLst>
              <a:gs pos="10000">
                <a:srgbClr val="387AAB"/>
              </a:gs>
              <a:gs pos="100000">
                <a:srgbClr val="E6592B"/>
              </a:gs>
            </a:gsLst>
            <a:lin ang="189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endParaRPr lang="en-US" kern="0">
              <a:solidFill>
                <a:prstClr val="white"/>
              </a:solidFill>
              <a:latin typeface="Open Sans"/>
              <a:ea typeface="+mn-ea"/>
            </a:endParaRPr>
          </a:p>
        </p:txBody>
      </p:sp>
      <p:sp>
        <p:nvSpPr>
          <p:cNvPr id="81" name="TextBox 80">
            <a:extLst>
              <a:ext uri="{FF2B5EF4-FFF2-40B4-BE49-F238E27FC236}">
                <a16:creationId xmlns:a16="http://schemas.microsoft.com/office/drawing/2014/main" id="{5734D168-CF1D-4D49-A902-3B43800A8CAE}"/>
              </a:ext>
            </a:extLst>
          </p:cNvPr>
          <p:cNvSpPr txBox="1"/>
          <p:nvPr/>
        </p:nvSpPr>
        <p:spPr>
          <a:xfrm>
            <a:off x="706010" y="1659331"/>
            <a:ext cx="1712023" cy="338554"/>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34424C"/>
                </a:solidFill>
                <a:effectLst/>
                <a:uLnTx/>
                <a:uFillTx/>
                <a:latin typeface="Open Sans"/>
                <a:ea typeface="MS PGothic" pitchFamily="34" charset="-128"/>
                <a:cs typeface="Arial" panose="020B0604020202020204" pitchFamily="34" charset="0"/>
              </a:rPr>
              <a:t>Discipline</a:t>
            </a:r>
          </a:p>
        </p:txBody>
      </p:sp>
      <p:sp>
        <p:nvSpPr>
          <p:cNvPr id="82" name="TextBox 81">
            <a:extLst>
              <a:ext uri="{FF2B5EF4-FFF2-40B4-BE49-F238E27FC236}">
                <a16:creationId xmlns:a16="http://schemas.microsoft.com/office/drawing/2014/main" id="{9F82A55C-C53A-453D-AC47-AED8CBD588E5}"/>
              </a:ext>
            </a:extLst>
          </p:cNvPr>
          <p:cNvSpPr txBox="1"/>
          <p:nvPr/>
        </p:nvSpPr>
        <p:spPr>
          <a:xfrm>
            <a:off x="1243079" y="3007730"/>
            <a:ext cx="2375647" cy="461665"/>
          </a:xfrm>
          <a:prstGeom prst="rect">
            <a:avLst/>
          </a:prstGeom>
          <a:solidFill>
            <a:schemeClr val="bg1"/>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Downward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Discipline Technical Direction</a:t>
            </a:r>
          </a:p>
        </p:txBody>
      </p:sp>
      <p:sp>
        <p:nvSpPr>
          <p:cNvPr id="83" name="TextBox 82">
            <a:extLst>
              <a:ext uri="{FF2B5EF4-FFF2-40B4-BE49-F238E27FC236}">
                <a16:creationId xmlns:a16="http://schemas.microsoft.com/office/drawing/2014/main" id="{E3504DDA-C756-41F6-B244-11306F21516A}"/>
              </a:ext>
            </a:extLst>
          </p:cNvPr>
          <p:cNvSpPr txBox="1"/>
          <p:nvPr/>
        </p:nvSpPr>
        <p:spPr>
          <a:xfrm>
            <a:off x="4895063" y="4621053"/>
            <a:ext cx="3056144" cy="461665"/>
          </a:xfrm>
          <a:prstGeom prst="rect">
            <a:avLst/>
          </a:prstGeom>
          <a:solidFill>
            <a:schemeClr val="bg1"/>
          </a:solidFill>
          <a:ln w="127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Horizontal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Project Direction and Integration</a:t>
            </a:r>
          </a:p>
        </p:txBody>
      </p:sp>
      <p:cxnSp>
        <p:nvCxnSpPr>
          <p:cNvPr id="84" name="Connector: Curved 83">
            <a:extLst>
              <a:ext uri="{FF2B5EF4-FFF2-40B4-BE49-F238E27FC236}">
                <a16:creationId xmlns:a16="http://schemas.microsoft.com/office/drawing/2014/main" id="{E09D3C7F-EA97-4CF7-8B98-A4D276E0E717}"/>
              </a:ext>
            </a:extLst>
          </p:cNvPr>
          <p:cNvCxnSpPr>
            <a:cxnSpLocks/>
            <a:stCxn id="82" idx="3"/>
          </p:cNvCxnSpPr>
          <p:nvPr/>
        </p:nvCxnSpPr>
        <p:spPr>
          <a:xfrm>
            <a:off x="3618726" y="3238563"/>
            <a:ext cx="1258250" cy="926018"/>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Curved 84">
            <a:extLst>
              <a:ext uri="{FF2B5EF4-FFF2-40B4-BE49-F238E27FC236}">
                <a16:creationId xmlns:a16="http://schemas.microsoft.com/office/drawing/2014/main" id="{6458EA32-BAC9-4059-B153-3C47DE15EE06}"/>
              </a:ext>
            </a:extLst>
          </p:cNvPr>
          <p:cNvCxnSpPr>
            <a:cxnSpLocks/>
            <a:stCxn id="83" idx="2"/>
          </p:cNvCxnSpPr>
          <p:nvPr/>
        </p:nvCxnSpPr>
        <p:spPr>
          <a:xfrm rot="16200000" flipH="1">
            <a:off x="6250738" y="5255114"/>
            <a:ext cx="514116" cy="169323"/>
          </a:xfrm>
          <a:prstGeom prst="curved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8D84A9A-5B7B-43E4-9A16-EF1ED7E4AE54}"/>
              </a:ext>
            </a:extLst>
          </p:cNvPr>
          <p:cNvCxnSpPr/>
          <p:nvPr/>
        </p:nvCxnSpPr>
        <p:spPr>
          <a:xfrm>
            <a:off x="0" y="398376"/>
            <a:ext cx="9144000" cy="0"/>
          </a:xfrm>
          <a:prstGeom prst="line">
            <a:avLst/>
          </a:prstGeom>
          <a:ln w="381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75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500"/>
                                        <p:tgtEl>
                                          <p:spTgt spid="5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50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500"/>
                                        <p:tgtEl>
                                          <p:spTgt spid="47"/>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500"/>
                                        <p:tgtEl>
                                          <p:spTgt spid="48"/>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500"/>
                                        <p:tgtEl>
                                          <p:spTgt spid="49"/>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500"/>
                                        <p:tgtEl>
                                          <p:spTgt spid="50"/>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500"/>
                                        <p:tgtEl>
                                          <p:spTgt spid="51"/>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1500"/>
                                        <p:tgtEl>
                                          <p:spTgt spid="52"/>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500"/>
                                        <p:tgtEl>
                                          <p:spTgt spid="53"/>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500"/>
                                        <p:tgtEl>
                                          <p:spTgt spid="64"/>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1500"/>
                                        <p:tgtEl>
                                          <p:spTgt spid="65"/>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1500"/>
                                        <p:tgtEl>
                                          <p:spTgt spid="66"/>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500"/>
                                        <p:tgtEl>
                                          <p:spTgt spid="67"/>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1500"/>
                                        <p:tgtEl>
                                          <p:spTgt spid="68"/>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1500"/>
                                        <p:tgtEl>
                                          <p:spTgt spid="69"/>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1500"/>
                                        <p:tgtEl>
                                          <p:spTgt spid="70"/>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1500"/>
                                        <p:tgtEl>
                                          <p:spTgt spid="71"/>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1500"/>
                                        <p:tgtEl>
                                          <p:spTgt spid="72"/>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1500"/>
                                        <p:tgtEl>
                                          <p:spTgt spid="73"/>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500"/>
                                        <p:tgtEl>
                                          <p:spTgt spid="74"/>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75"/>
                                        </p:tgtEl>
                                        <p:attrNameLst>
                                          <p:attrName>style.visibility</p:attrName>
                                        </p:attrNameLst>
                                      </p:cBhvr>
                                      <p:to>
                                        <p:strVal val="visible"/>
                                      </p:to>
                                    </p:set>
                                    <p:animEffect transition="in" filter="fade">
                                      <p:cBhvr>
                                        <p:cTn id="79" dur="1500"/>
                                        <p:tgtEl>
                                          <p:spTgt spid="75"/>
                                        </p:tgtEl>
                                      </p:cBhvr>
                                    </p:animEffect>
                                  </p:childTnLst>
                                </p:cTn>
                              </p:par>
                              <p:par>
                                <p:cTn id="80" presetID="10" presetClass="entr" presetSubtype="0" fill="hold" grpId="0" nodeType="withEffect">
                                  <p:stCondLst>
                                    <p:cond delay="500"/>
                                  </p:stCondLst>
                                  <p:childTnLst>
                                    <p:set>
                                      <p:cBhvr>
                                        <p:cTn id="81" dur="1" fill="hold">
                                          <p:stCondLst>
                                            <p:cond delay="0"/>
                                          </p:stCondLst>
                                        </p:cTn>
                                        <p:tgtEl>
                                          <p:spTgt spid="76"/>
                                        </p:tgtEl>
                                        <p:attrNameLst>
                                          <p:attrName>style.visibility</p:attrName>
                                        </p:attrNameLst>
                                      </p:cBhvr>
                                      <p:to>
                                        <p:strVal val="visible"/>
                                      </p:to>
                                    </p:set>
                                    <p:animEffect transition="in" filter="fade">
                                      <p:cBhvr>
                                        <p:cTn id="82" dur="1500"/>
                                        <p:tgtEl>
                                          <p:spTgt spid="76"/>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500"/>
                                        <p:tgtEl>
                                          <p:spTgt spid="77"/>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1500"/>
                                        <p:tgtEl>
                                          <p:spTgt spid="78"/>
                                        </p:tgtEl>
                                      </p:cBhvr>
                                    </p:animEffect>
                                  </p:childTnLst>
                                </p:cTn>
                              </p:par>
                              <p:par>
                                <p:cTn id="89" presetID="10" presetClass="entr" presetSubtype="0" fill="hold" grpId="0" nodeType="withEffect">
                                  <p:stCondLst>
                                    <p:cond delay="500"/>
                                  </p:stCondLst>
                                  <p:childTnLst>
                                    <p:set>
                                      <p:cBhvr>
                                        <p:cTn id="90" dur="1" fill="hold">
                                          <p:stCondLst>
                                            <p:cond delay="0"/>
                                          </p:stCondLst>
                                        </p:cTn>
                                        <p:tgtEl>
                                          <p:spTgt spid="79"/>
                                        </p:tgtEl>
                                        <p:attrNameLst>
                                          <p:attrName>style.visibility</p:attrName>
                                        </p:attrNameLst>
                                      </p:cBhvr>
                                      <p:to>
                                        <p:strVal val="visible"/>
                                      </p:to>
                                    </p:set>
                                    <p:animEffect transition="in" filter="fade">
                                      <p:cBhvr>
                                        <p:cTn id="91" dur="1500"/>
                                        <p:tgtEl>
                                          <p:spTgt spid="79"/>
                                        </p:tgtEl>
                                      </p:cBhvr>
                                    </p:animEffect>
                                  </p:childTnLst>
                                </p:cTn>
                              </p:par>
                              <p:par>
                                <p:cTn id="92" presetID="10" presetClass="entr" presetSubtype="0" fill="hold" grpId="0" nodeType="withEffect">
                                  <p:stCondLst>
                                    <p:cond delay="500"/>
                                  </p:stCondLst>
                                  <p:childTnLst>
                                    <p:set>
                                      <p:cBhvr>
                                        <p:cTn id="93" dur="1" fill="hold">
                                          <p:stCondLst>
                                            <p:cond delay="0"/>
                                          </p:stCondLst>
                                        </p:cTn>
                                        <p:tgtEl>
                                          <p:spTgt spid="80"/>
                                        </p:tgtEl>
                                        <p:attrNameLst>
                                          <p:attrName>style.visibility</p:attrName>
                                        </p:attrNameLst>
                                      </p:cBhvr>
                                      <p:to>
                                        <p:strVal val="visible"/>
                                      </p:to>
                                    </p:set>
                                    <p:animEffect transition="in" filter="fade">
                                      <p:cBhvr>
                                        <p:cTn id="94" dur="1500"/>
                                        <p:tgtEl>
                                          <p:spTgt spid="80"/>
                                        </p:tgtEl>
                                      </p:cBhvr>
                                    </p:animEffect>
                                  </p:childTnLst>
                                </p:cTn>
                              </p:par>
                              <p:par>
                                <p:cTn id="95" presetID="22" presetClass="entr" presetSubtype="1"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up)">
                                      <p:cBhvr>
                                        <p:cTn id="97" dur="1500"/>
                                        <p:tgtEl>
                                          <p:spTgt spid="38"/>
                                        </p:tgtEl>
                                      </p:cBhvr>
                                    </p:animEffect>
                                  </p:childTnLst>
                                </p:cTn>
                              </p:par>
                              <p:par>
                                <p:cTn id="98" presetID="22" presetClass="entr" presetSubtype="1" fill="hold"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wipe(up)">
                                      <p:cBhvr>
                                        <p:cTn id="100" dur="1500"/>
                                        <p:tgtEl>
                                          <p:spTgt spid="39"/>
                                        </p:tgtEl>
                                      </p:cBhvr>
                                    </p:animEffect>
                                  </p:childTnLst>
                                </p:cTn>
                              </p:par>
                              <p:par>
                                <p:cTn id="101" presetID="22" presetClass="entr" presetSubtype="1" fill="hold"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up)">
                                      <p:cBhvr>
                                        <p:cTn id="103" dur="1500"/>
                                        <p:tgtEl>
                                          <p:spTgt spid="40"/>
                                        </p:tgtEl>
                                      </p:cBhvr>
                                    </p:animEffect>
                                  </p:childTnLst>
                                </p:cTn>
                              </p:par>
                              <p:par>
                                <p:cTn id="104" presetID="22" presetClass="entr" presetSubtype="1" fill="hold"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wipe(up)">
                                      <p:cBhvr>
                                        <p:cTn id="106" dur="1500"/>
                                        <p:tgtEl>
                                          <p:spTgt spid="41"/>
                                        </p:tgtEl>
                                      </p:cBhvr>
                                    </p:animEffect>
                                  </p:childTnLst>
                                </p:cTn>
                              </p:par>
                              <p:par>
                                <p:cTn id="107" presetID="22" presetClass="entr" presetSubtype="1"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wipe(up)">
                                      <p:cBhvr>
                                        <p:cTn id="109" dur="1500"/>
                                        <p:tgtEl>
                                          <p:spTgt spid="42"/>
                                        </p:tgtEl>
                                      </p:cBhvr>
                                    </p:animEffect>
                                  </p:childTnLst>
                                </p:cTn>
                              </p:par>
                              <p:par>
                                <p:cTn id="110" presetID="22" presetClass="entr" presetSubtype="1"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wipe(up)">
                                      <p:cBhvr>
                                        <p:cTn id="112" dur="1500"/>
                                        <p:tgtEl>
                                          <p:spTgt spid="43"/>
                                        </p:tgtEl>
                                      </p:cBhvr>
                                    </p:animEffect>
                                  </p:childTnLst>
                                </p:cTn>
                              </p:par>
                              <p:par>
                                <p:cTn id="113" presetID="22" presetClass="entr" presetSubtype="8" fill="hold" nodeType="with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left)">
                                      <p:cBhvr>
                                        <p:cTn id="115" dur="1500"/>
                                        <p:tgtEl>
                                          <p:spTgt spid="34"/>
                                        </p:tgtEl>
                                      </p:cBhvr>
                                    </p:animEffect>
                                  </p:childTnLst>
                                </p:cTn>
                              </p:par>
                              <p:par>
                                <p:cTn id="116" presetID="22" presetClass="entr" presetSubtype="8" fill="hold"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wipe(left)">
                                      <p:cBhvr>
                                        <p:cTn id="118" dur="1500"/>
                                        <p:tgtEl>
                                          <p:spTgt spid="35"/>
                                        </p:tgtEl>
                                      </p:cBhvr>
                                    </p:animEffect>
                                  </p:childTnLst>
                                </p:cTn>
                              </p:par>
                              <p:par>
                                <p:cTn id="119" presetID="22" presetClass="entr" presetSubtype="8" fill="hold" nodeType="with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wipe(left)">
                                      <p:cBhvr>
                                        <p:cTn id="121" dur="1500"/>
                                        <p:tgtEl>
                                          <p:spTgt spid="36"/>
                                        </p:tgtEl>
                                      </p:cBhvr>
                                    </p:animEffect>
                                  </p:childTnLst>
                                </p:cTn>
                              </p:par>
                              <p:par>
                                <p:cTn id="122" presetID="22" presetClass="entr" presetSubtype="8"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wipe(left)">
                                      <p:cBhvr>
                                        <p:cTn id="124" dur="1500"/>
                                        <p:tgtEl>
                                          <p:spTgt spid="37"/>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82"/>
                                        </p:tgtEl>
                                        <p:attrNameLst>
                                          <p:attrName>style.visibility</p:attrName>
                                        </p:attrNameLst>
                                      </p:cBhvr>
                                      <p:to>
                                        <p:strVal val="visible"/>
                                      </p:to>
                                    </p:set>
                                    <p:animEffect transition="in" filter="fade">
                                      <p:cBhvr>
                                        <p:cTn id="129" dur="500"/>
                                        <p:tgtEl>
                                          <p:spTgt spid="82"/>
                                        </p:tgtEl>
                                      </p:cBhvr>
                                    </p:animEffect>
                                  </p:childTnLst>
                                </p:cTn>
                              </p:par>
                              <p:par>
                                <p:cTn id="130" presetID="10" presetClass="entr" presetSubtype="0" fill="hold" nodeType="withEffect">
                                  <p:stCondLst>
                                    <p:cond delay="0"/>
                                  </p:stCondLst>
                                  <p:childTnLst>
                                    <p:set>
                                      <p:cBhvr>
                                        <p:cTn id="131" dur="1" fill="hold">
                                          <p:stCondLst>
                                            <p:cond delay="0"/>
                                          </p:stCondLst>
                                        </p:cTn>
                                        <p:tgtEl>
                                          <p:spTgt spid="84"/>
                                        </p:tgtEl>
                                        <p:attrNameLst>
                                          <p:attrName>style.visibility</p:attrName>
                                        </p:attrNameLst>
                                      </p:cBhvr>
                                      <p:to>
                                        <p:strVal val="visible"/>
                                      </p:to>
                                    </p:set>
                                    <p:animEffect transition="in" filter="fade">
                                      <p:cBhvr>
                                        <p:cTn id="132" dur="500"/>
                                        <p:tgtEl>
                                          <p:spTgt spid="8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83"/>
                                        </p:tgtEl>
                                        <p:attrNameLst>
                                          <p:attrName>style.visibility</p:attrName>
                                        </p:attrNameLst>
                                      </p:cBhvr>
                                      <p:to>
                                        <p:strVal val="visible"/>
                                      </p:to>
                                    </p:set>
                                    <p:animEffect transition="in" filter="fade">
                                      <p:cBhvr>
                                        <p:cTn id="135" dur="500"/>
                                        <p:tgtEl>
                                          <p:spTgt spid="83"/>
                                        </p:tgtEl>
                                      </p:cBhvr>
                                    </p:animEffect>
                                  </p:childTnLst>
                                </p:cTn>
                              </p:par>
                              <p:par>
                                <p:cTn id="136" presetID="10" presetClass="entr" presetSubtype="0" fill="hold" nodeType="withEffect">
                                  <p:stCondLst>
                                    <p:cond delay="0"/>
                                  </p:stCondLst>
                                  <p:childTnLst>
                                    <p:set>
                                      <p:cBhvr>
                                        <p:cTn id="137" dur="1" fill="hold">
                                          <p:stCondLst>
                                            <p:cond delay="0"/>
                                          </p:stCondLst>
                                        </p:cTn>
                                        <p:tgtEl>
                                          <p:spTgt spid="85"/>
                                        </p:tgtEl>
                                        <p:attrNameLst>
                                          <p:attrName>style.visibility</p:attrName>
                                        </p:attrNameLst>
                                      </p:cBhvr>
                                      <p:to>
                                        <p:strVal val="visible"/>
                                      </p:to>
                                    </p:set>
                                    <p:animEffect transition="in" filter="fade">
                                      <p:cBhvr>
                                        <p:cTn id="138"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2" grpId="0" animBg="1"/>
      <p:bldP spid="8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4236" y="451692"/>
            <a:ext cx="8989763" cy="1374416"/>
          </a:xfrm>
        </p:spPr>
        <p:txBody>
          <a:bodyPr/>
          <a:lstStyle/>
          <a:p>
            <a:r>
              <a:rPr lang="en-US" sz="4000" dirty="0"/>
              <a:t>Project Manager Roles and Responsibilities</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17</a:t>
            </a:fld>
            <a:endParaRPr lang="en-US" altLang="en-US" dirty="0"/>
          </a:p>
        </p:txBody>
      </p:sp>
      <p:sp>
        <p:nvSpPr>
          <p:cNvPr id="9" name="Text Placeholder 6">
            <a:extLst>
              <a:ext uri="{FF2B5EF4-FFF2-40B4-BE49-F238E27FC236}">
                <a16:creationId xmlns:a16="http://schemas.microsoft.com/office/drawing/2014/main" id="{AA3CEB28-C02D-44E3-9C6C-73D7E2BA68E7}"/>
              </a:ext>
            </a:extLst>
          </p:cNvPr>
          <p:cNvSpPr>
            <a:spLocks noGrp="1"/>
          </p:cNvSpPr>
          <p:nvPr>
            <p:ph type="body" sz="quarter" idx="12"/>
          </p:nvPr>
        </p:nvSpPr>
        <p:spPr>
          <a:xfrm>
            <a:off x="4838700" y="88900"/>
            <a:ext cx="3848100" cy="273050"/>
          </a:xfrm>
        </p:spPr>
        <p:txBody>
          <a:bodyPr/>
          <a:lstStyle/>
          <a:p>
            <a:r>
              <a:rPr lang="en-US" dirty="0"/>
              <a:t>Integrated Project Delivery</a:t>
            </a:r>
          </a:p>
        </p:txBody>
      </p:sp>
      <p:pic>
        <p:nvPicPr>
          <p:cNvPr id="7" name="x_Picture 34" descr="Diagram, schematic&#10;&#10;Description automatically generated">
            <a:extLst>
              <a:ext uri="{FF2B5EF4-FFF2-40B4-BE49-F238E27FC236}">
                <a16:creationId xmlns:a16="http://schemas.microsoft.com/office/drawing/2014/main" id="{93F44773-3A4B-416E-8618-27A1B30E7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1630" y="1745018"/>
            <a:ext cx="4603140" cy="494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AFA18F1-D34F-4A1F-9916-2C574B6FF04A}"/>
              </a:ext>
            </a:extLst>
          </p:cNvPr>
          <p:cNvSpPr txBox="1"/>
          <p:nvPr/>
        </p:nvSpPr>
        <p:spPr>
          <a:xfrm flipH="1">
            <a:off x="418716" y="2357937"/>
            <a:ext cx="3441277" cy="2142125"/>
          </a:xfrm>
          <a:prstGeom prst="rect">
            <a:avLst/>
          </a:prstGeom>
          <a:solidFill>
            <a:prstClr val="white">
              <a:hueOff val="0"/>
              <a:satOff val="0"/>
              <a:lumOff val="0"/>
              <a:alphaOff val="0"/>
            </a:prstClr>
          </a:solidFill>
          <a:ln w="38100" cap="flat" cmpd="sng" algn="ctr">
            <a:solidFill>
              <a:srgbClr val="0A293F"/>
            </a:solidFill>
            <a:prstDash val="solid"/>
          </a:ln>
          <a:effectLst>
            <a:outerShdw blurRad="40000" dist="20000" dir="5400000" rotWithShape="0">
              <a:srgbClr val="000000">
                <a:alpha val="38000"/>
              </a:srgbClr>
            </a:outerShdw>
          </a:effectLst>
        </p:spPr>
        <p:txBody>
          <a:bodyPr spcFirstLastPara="0" vert="horz" wrap="square" lIns="68580" tIns="68580" rIns="68580" bIns="68580" numCol="1" spcCol="1270" anchor="t" anchorCtr="0">
            <a:noAutofit/>
          </a:bodyPr>
          <a:lstStyle>
            <a:lvl1pPr marL="0" algn="ctr">
              <a:spcAft>
                <a:spcPct val="35000"/>
              </a:spcAft>
              <a:buNone/>
              <a:defRPr sz="1800" b="1">
                <a:solidFill>
                  <a:srgbClr val="FF0F00"/>
                </a:solidFill>
                <a:latin typeface="Arial" panose="020B0604020202020204" pitchFamily="34" charset="0"/>
                <a:cs typeface="Arial" panose="020B0604020202020204" pitchFamily="34" charset="0"/>
              </a:defRPr>
            </a:lvl1pPr>
          </a:lstStyle>
          <a:p>
            <a:r>
              <a:rPr lang="en-US" dirty="0"/>
              <a:t>NCDOT Project Manager Roles and Responsibilities</a:t>
            </a:r>
          </a:p>
          <a:p>
            <a:pPr marL="274320" lvl="1" indent="-171450" defTabSz="711200">
              <a:lnSpc>
                <a:spcPct val="90000"/>
              </a:lnSpc>
              <a:spcAft>
                <a:spcPts val="1200"/>
              </a:spcAft>
              <a:buClr>
                <a:srgbClr val="FF0F00"/>
              </a:buClr>
              <a:buFont typeface="Arial" panose="020B0604020202020204" pitchFamily="34" charset="0"/>
              <a:buChar char="‒"/>
            </a:pPr>
            <a:r>
              <a:rPr lang="en-US" sz="1600" dirty="0">
                <a:solidFill>
                  <a:prstClr val="black">
                    <a:hueOff val="0"/>
                    <a:satOff val="0"/>
                    <a:lumOff val="0"/>
                    <a:alphaOff val="0"/>
                  </a:prstClr>
                </a:solidFill>
                <a:latin typeface="Arial" panose="020B0604020202020204" pitchFamily="34" charset="0"/>
                <a:ea typeface="+mn-ea"/>
                <a:cs typeface="Arial" panose="020B0604020202020204" pitchFamily="34" charset="0"/>
              </a:rPr>
              <a:t>Project Champion</a:t>
            </a:r>
          </a:p>
          <a:p>
            <a:pPr marL="274320" lvl="1" indent="-171450" defTabSz="711200">
              <a:lnSpc>
                <a:spcPct val="90000"/>
              </a:lnSpc>
              <a:spcAft>
                <a:spcPts val="1200"/>
              </a:spcAft>
              <a:buClr>
                <a:srgbClr val="FF0F00"/>
              </a:buClr>
              <a:buFont typeface="Arial" panose="020B0604020202020204" pitchFamily="34" charset="0"/>
              <a:buChar char="‒"/>
            </a:pPr>
            <a:r>
              <a:rPr lang="en-US" sz="1600" dirty="0">
                <a:solidFill>
                  <a:prstClr val="black">
                    <a:hueOff val="0"/>
                    <a:satOff val="0"/>
                    <a:lumOff val="0"/>
                    <a:alphaOff val="0"/>
                  </a:prstClr>
                </a:solidFill>
                <a:latin typeface="Arial" panose="020B0604020202020204" pitchFamily="34" charset="0"/>
                <a:ea typeface="+mn-ea"/>
                <a:cs typeface="Arial" panose="020B0604020202020204" pitchFamily="34" charset="0"/>
              </a:rPr>
              <a:t>Project </a:t>
            </a:r>
            <a:r>
              <a:rPr lang="en-US" sz="1600" dirty="0">
                <a:solidFill>
                  <a:prstClr val="black">
                    <a:hueOff val="0"/>
                    <a:satOff val="0"/>
                    <a:lumOff val="0"/>
                    <a:alphaOff val="0"/>
                  </a:prstClr>
                </a:solidFill>
                <a:latin typeface="Arial" panose="020B0604020202020204" pitchFamily="34" charset="0"/>
                <a:cs typeface="Arial" panose="020B0604020202020204" pitchFamily="34" charset="0"/>
              </a:rPr>
              <a:t>Accountability</a:t>
            </a:r>
            <a:endParaRPr lang="en-US" sz="1600" strike="sngStrike" dirty="0">
              <a:solidFill>
                <a:prstClr val="black">
                  <a:hueOff val="0"/>
                  <a:satOff val="0"/>
                  <a:lumOff val="0"/>
                  <a:alphaOff val="0"/>
                </a:prstClr>
              </a:solidFill>
              <a:latin typeface="Arial" panose="020B0604020202020204" pitchFamily="34" charset="0"/>
              <a:cs typeface="Arial" panose="020B0604020202020204" pitchFamily="34" charset="0"/>
            </a:endParaRPr>
          </a:p>
          <a:p>
            <a:pPr marL="274320" lvl="1" indent="-171450" defTabSz="711200">
              <a:lnSpc>
                <a:spcPct val="90000"/>
              </a:lnSpc>
              <a:spcAft>
                <a:spcPts val="1200"/>
              </a:spcAft>
              <a:buClr>
                <a:srgbClr val="FF0F00"/>
              </a:buClr>
              <a:buFont typeface="Arial" panose="020B0604020202020204" pitchFamily="34" charset="0"/>
              <a:buChar char="‒"/>
            </a:pPr>
            <a:r>
              <a:rPr lang="en-US" sz="1600" dirty="0">
                <a:solidFill>
                  <a:prstClr val="black">
                    <a:hueOff val="0"/>
                    <a:satOff val="0"/>
                    <a:lumOff val="0"/>
                    <a:alphaOff val="0"/>
                  </a:prstClr>
                </a:solidFill>
                <a:latin typeface="Arial" panose="020B0604020202020204" pitchFamily="34" charset="0"/>
                <a:ea typeface="+mn-ea"/>
                <a:cs typeface="Arial" panose="020B0604020202020204" pitchFamily="34" charset="0"/>
              </a:rPr>
              <a:t>Project Performance </a:t>
            </a:r>
          </a:p>
          <a:p>
            <a:pPr marL="274320" lvl="1" indent="-171450" defTabSz="711200">
              <a:lnSpc>
                <a:spcPct val="90000"/>
              </a:lnSpc>
              <a:spcAft>
                <a:spcPts val="1200"/>
              </a:spcAft>
              <a:buClr>
                <a:srgbClr val="FF0F00"/>
              </a:buClr>
              <a:buFont typeface="Arial" panose="020B0604020202020204" pitchFamily="34" charset="0"/>
              <a:buChar char="‒"/>
            </a:pPr>
            <a:r>
              <a:rPr lang="en-US" sz="1600" dirty="0">
                <a:solidFill>
                  <a:prstClr val="black">
                    <a:hueOff val="0"/>
                    <a:satOff val="0"/>
                    <a:lumOff val="0"/>
                    <a:alphaOff val="0"/>
                  </a:prstClr>
                </a:solidFill>
                <a:latin typeface="Arial" panose="020B0604020202020204" pitchFamily="34" charset="0"/>
                <a:ea typeface="+mn-ea"/>
                <a:cs typeface="Arial" panose="020B0604020202020204" pitchFamily="34" charset="0"/>
              </a:rPr>
              <a:t>Project Leadership</a:t>
            </a:r>
          </a:p>
          <a:p>
            <a:pPr marL="274320" lvl="1" indent="-171450" defTabSz="711200">
              <a:lnSpc>
                <a:spcPct val="90000"/>
              </a:lnSpc>
              <a:spcAft>
                <a:spcPts val="1200"/>
              </a:spcAft>
              <a:buClr>
                <a:srgbClr val="FF0F00"/>
              </a:buClr>
              <a:buFont typeface="Arial" panose="020B0604020202020204" pitchFamily="34" charset="0"/>
              <a:buChar char="‒"/>
            </a:pPr>
            <a:endParaRPr lang="en-US" sz="1600" dirty="0">
              <a:solidFill>
                <a:prstClr val="black">
                  <a:hueOff val="0"/>
                  <a:satOff val="0"/>
                  <a:lumOff val="0"/>
                  <a:alphaOff val="0"/>
                </a:prst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73823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61950"/>
            <a:ext cx="3320717" cy="1973179"/>
          </a:xfrm>
        </p:spPr>
        <p:txBody>
          <a:bodyPr/>
          <a:lstStyle/>
          <a:p>
            <a:r>
              <a:rPr lang="en-US" sz="4000" dirty="0"/>
              <a:t>Quality Management</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18</a:t>
            </a:fld>
            <a:endParaRPr lang="en-US" altLang="en-US" dirty="0"/>
          </a:p>
        </p:txBody>
      </p:sp>
      <p:sp>
        <p:nvSpPr>
          <p:cNvPr id="9" name="Text Placeholder 6">
            <a:extLst>
              <a:ext uri="{FF2B5EF4-FFF2-40B4-BE49-F238E27FC236}">
                <a16:creationId xmlns:a16="http://schemas.microsoft.com/office/drawing/2014/main" id="{AA3CEB28-C02D-44E3-9C6C-73D7E2BA68E7}"/>
              </a:ext>
            </a:extLst>
          </p:cNvPr>
          <p:cNvSpPr>
            <a:spLocks noGrp="1"/>
          </p:cNvSpPr>
          <p:nvPr>
            <p:ph type="body" sz="quarter" idx="12"/>
          </p:nvPr>
        </p:nvSpPr>
        <p:spPr>
          <a:xfrm>
            <a:off x="4838700" y="88900"/>
            <a:ext cx="3848100" cy="273050"/>
          </a:xfrm>
        </p:spPr>
        <p:txBody>
          <a:bodyPr/>
          <a:lstStyle/>
          <a:p>
            <a:r>
              <a:rPr lang="en-US" dirty="0"/>
              <a:t>Integrated Project Delivery</a:t>
            </a:r>
          </a:p>
        </p:txBody>
      </p:sp>
      <p:pic>
        <p:nvPicPr>
          <p:cNvPr id="7" name="Content Placeholder 6">
            <a:extLst>
              <a:ext uri="{FF2B5EF4-FFF2-40B4-BE49-F238E27FC236}">
                <a16:creationId xmlns:a16="http://schemas.microsoft.com/office/drawing/2014/main" id="{290850BC-06A4-47CC-A738-C8AE3F91E474}"/>
              </a:ext>
            </a:extLst>
          </p:cNvPr>
          <p:cNvPicPr>
            <a:picLocks noGrp="1" noChangeAspect="1"/>
          </p:cNvPicPr>
          <p:nvPr>
            <p:ph sz="quarter" idx="13"/>
          </p:nvPr>
        </p:nvPicPr>
        <p:blipFill>
          <a:blip r:embed="rId3"/>
          <a:stretch>
            <a:fillRect/>
          </a:stretch>
        </p:blipFill>
        <p:spPr>
          <a:xfrm>
            <a:off x="3210858" y="397172"/>
            <a:ext cx="5933142" cy="6371928"/>
          </a:xfrm>
          <a:prstGeom prst="rect">
            <a:avLst/>
          </a:prstGeom>
        </p:spPr>
      </p:pic>
    </p:spTree>
    <p:extLst>
      <p:ext uri="{BB962C8B-B14F-4D97-AF65-F5344CB8AC3E}">
        <p14:creationId xmlns:p14="http://schemas.microsoft.com/office/powerpoint/2010/main" val="1004554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10662" y="688224"/>
            <a:ext cx="5922675" cy="738102"/>
          </a:xfrm>
        </p:spPr>
        <p:txBody>
          <a:bodyPr/>
          <a:lstStyle/>
          <a:p>
            <a:r>
              <a:rPr lang="en-US" sz="4000" dirty="0"/>
              <a:t>Quality Management</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19</a:t>
            </a:fld>
            <a:endParaRPr lang="en-US" altLang="en-US" dirty="0"/>
          </a:p>
        </p:txBody>
      </p:sp>
      <p:sp>
        <p:nvSpPr>
          <p:cNvPr id="9" name="Text Placeholder 6">
            <a:extLst>
              <a:ext uri="{FF2B5EF4-FFF2-40B4-BE49-F238E27FC236}">
                <a16:creationId xmlns:a16="http://schemas.microsoft.com/office/drawing/2014/main" id="{AA3CEB28-C02D-44E3-9C6C-73D7E2BA68E7}"/>
              </a:ext>
            </a:extLst>
          </p:cNvPr>
          <p:cNvSpPr>
            <a:spLocks noGrp="1"/>
          </p:cNvSpPr>
          <p:nvPr>
            <p:ph type="body" sz="quarter" idx="12"/>
          </p:nvPr>
        </p:nvSpPr>
        <p:spPr>
          <a:xfrm>
            <a:off x="4838700" y="88900"/>
            <a:ext cx="3848100" cy="273050"/>
          </a:xfrm>
        </p:spPr>
        <p:txBody>
          <a:bodyPr/>
          <a:lstStyle/>
          <a:p>
            <a:r>
              <a:rPr lang="en-US" dirty="0"/>
              <a:t>Integrated Project Delivery</a:t>
            </a:r>
          </a:p>
        </p:txBody>
      </p:sp>
      <p:graphicFrame>
        <p:nvGraphicFramePr>
          <p:cNvPr id="2" name="Content Placeholder 1">
            <a:extLst>
              <a:ext uri="{FF2B5EF4-FFF2-40B4-BE49-F238E27FC236}">
                <a16:creationId xmlns:a16="http://schemas.microsoft.com/office/drawing/2014/main" id="{D5A847D9-24A0-4452-A187-16E09FA74B2B}"/>
              </a:ext>
            </a:extLst>
          </p:cNvPr>
          <p:cNvGraphicFramePr>
            <a:graphicFrameLocks noGrp="1"/>
          </p:cNvGraphicFramePr>
          <p:nvPr>
            <p:ph sz="quarter" idx="13"/>
            <p:extLst>
              <p:ext uri="{D42A27DB-BD31-4B8C-83A1-F6EECF244321}">
                <p14:modId xmlns:p14="http://schemas.microsoft.com/office/powerpoint/2010/main" val="1496327080"/>
              </p:ext>
            </p:extLst>
          </p:nvPr>
        </p:nvGraphicFramePr>
        <p:xfrm>
          <a:off x="457200" y="1550504"/>
          <a:ext cx="8229600" cy="4711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021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bject, indoor&#10;&#10;Description automatically generated">
            <a:extLst>
              <a:ext uri="{FF2B5EF4-FFF2-40B4-BE49-F238E27FC236}">
                <a16:creationId xmlns:a16="http://schemas.microsoft.com/office/drawing/2014/main" id="{E9530941-498D-4F93-9070-A705969855A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372" r="100000"/>
                    </a14:imgEffect>
                  </a14:imgLayer>
                </a14:imgProps>
              </a:ext>
              <a:ext uri="{28A0092B-C50C-407E-A947-70E740481C1C}">
                <a14:useLocalDpi xmlns:a14="http://schemas.microsoft.com/office/drawing/2010/main"/>
              </a:ext>
            </a:extLst>
          </a:blip>
          <a:srcRect/>
          <a:stretch/>
        </p:blipFill>
        <p:spPr>
          <a:xfrm>
            <a:off x="5261867" y="3103201"/>
            <a:ext cx="3631240" cy="3253151"/>
          </a:xfrm>
          <a:prstGeom prst="rect">
            <a:avLst/>
          </a:prstGeom>
        </p:spPr>
      </p:pic>
      <p:sp>
        <p:nvSpPr>
          <p:cNvPr id="6" name="Title 5"/>
          <p:cNvSpPr>
            <a:spLocks noGrp="1"/>
          </p:cNvSpPr>
          <p:nvPr>
            <p:ph type="title"/>
          </p:nvPr>
        </p:nvSpPr>
        <p:spPr>
          <a:xfrm>
            <a:off x="260929" y="563084"/>
            <a:ext cx="8720312" cy="1143000"/>
          </a:xfrm>
        </p:spPr>
        <p:txBody>
          <a:bodyPr/>
          <a:lstStyle/>
          <a:p>
            <a:r>
              <a:rPr lang="en-US" u="sng" dirty="0"/>
              <a:t>Outline</a:t>
            </a:r>
          </a:p>
        </p:txBody>
      </p:sp>
      <p:sp>
        <p:nvSpPr>
          <p:cNvPr id="8" name="Content Placeholder 7"/>
          <p:cNvSpPr>
            <a:spLocks noGrp="1"/>
          </p:cNvSpPr>
          <p:nvPr>
            <p:ph sz="quarter" idx="13"/>
          </p:nvPr>
        </p:nvSpPr>
        <p:spPr>
          <a:xfrm>
            <a:off x="363307" y="1339775"/>
            <a:ext cx="6189893" cy="5016577"/>
          </a:xfrm>
        </p:spPr>
        <p:txBody>
          <a:bodyPr/>
          <a:lstStyle/>
          <a:p>
            <a:pPr>
              <a:lnSpc>
                <a:spcPct val="150000"/>
              </a:lnSpc>
              <a:spcAft>
                <a:spcPts val="0"/>
              </a:spcAft>
            </a:pPr>
            <a:r>
              <a:rPr lang="en-US" sz="2800" dirty="0"/>
              <a:t>What IPD is</a:t>
            </a:r>
          </a:p>
          <a:p>
            <a:pPr>
              <a:lnSpc>
                <a:spcPct val="150000"/>
              </a:lnSpc>
              <a:spcAft>
                <a:spcPts val="0"/>
              </a:spcAft>
            </a:pPr>
            <a:r>
              <a:rPr lang="en-US" sz="2800" dirty="0">
                <a:solidFill>
                  <a:schemeClr val="tx1">
                    <a:lumMod val="65000"/>
                    <a:lumOff val="35000"/>
                  </a:schemeClr>
                </a:solidFill>
              </a:rPr>
              <a:t>What the IPD Team is Working on</a:t>
            </a:r>
          </a:p>
          <a:p>
            <a:pPr>
              <a:lnSpc>
                <a:spcPct val="150000"/>
              </a:lnSpc>
              <a:spcAft>
                <a:spcPts val="0"/>
              </a:spcAft>
            </a:pPr>
            <a:r>
              <a:rPr lang="en-US" sz="2800" dirty="0">
                <a:solidFill>
                  <a:schemeClr val="tx1">
                    <a:lumMod val="65000"/>
                    <a:lumOff val="35000"/>
                  </a:schemeClr>
                </a:solidFill>
              </a:rPr>
              <a:t>Project Delivery Network</a:t>
            </a:r>
          </a:p>
          <a:p>
            <a:pPr>
              <a:lnSpc>
                <a:spcPct val="150000"/>
              </a:lnSpc>
              <a:spcAft>
                <a:spcPts val="0"/>
              </a:spcAft>
            </a:pPr>
            <a:r>
              <a:rPr lang="en-US" sz="2800" dirty="0">
                <a:solidFill>
                  <a:schemeClr val="tx1">
                    <a:lumMod val="65000"/>
                    <a:lumOff val="35000"/>
                  </a:schemeClr>
                </a:solidFill>
              </a:rPr>
              <a:t>Project Management</a:t>
            </a:r>
          </a:p>
          <a:p>
            <a:pPr>
              <a:lnSpc>
                <a:spcPct val="150000"/>
              </a:lnSpc>
              <a:spcAft>
                <a:spcPts val="0"/>
              </a:spcAft>
            </a:pPr>
            <a:r>
              <a:rPr lang="en-US" sz="2800" dirty="0">
                <a:solidFill>
                  <a:schemeClr val="tx1">
                    <a:lumMod val="65000"/>
                    <a:lumOff val="35000"/>
                  </a:schemeClr>
                </a:solidFill>
              </a:rPr>
              <a:t>Quality Management</a:t>
            </a:r>
          </a:p>
          <a:p>
            <a:pPr>
              <a:lnSpc>
                <a:spcPct val="150000"/>
              </a:lnSpc>
              <a:spcAft>
                <a:spcPts val="0"/>
              </a:spcAft>
            </a:pPr>
            <a:r>
              <a:rPr lang="en-US" sz="2800" dirty="0">
                <a:solidFill>
                  <a:schemeClr val="tx1">
                    <a:lumMod val="65000"/>
                    <a:lumOff val="35000"/>
                  </a:schemeClr>
                </a:solidFill>
              </a:rPr>
              <a:t>Upcoming Training</a:t>
            </a:r>
          </a:p>
          <a:p>
            <a:pPr>
              <a:lnSpc>
                <a:spcPct val="150000"/>
              </a:lnSpc>
              <a:spcAft>
                <a:spcPts val="0"/>
              </a:spcAft>
            </a:pPr>
            <a:r>
              <a:rPr lang="en-US" sz="2800" dirty="0"/>
              <a:t>Staying Connected</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2</a:t>
            </a:fld>
            <a:endParaRPr lang="en-US" altLang="en-US" dirty="0"/>
          </a:p>
        </p:txBody>
      </p:sp>
      <p:sp>
        <p:nvSpPr>
          <p:cNvPr id="9" name="Text Placeholder 6">
            <a:extLst>
              <a:ext uri="{FF2B5EF4-FFF2-40B4-BE49-F238E27FC236}">
                <a16:creationId xmlns:a16="http://schemas.microsoft.com/office/drawing/2014/main" id="{AA3CEB28-C02D-44E3-9C6C-73D7E2BA68E7}"/>
              </a:ext>
            </a:extLst>
          </p:cNvPr>
          <p:cNvSpPr>
            <a:spLocks noGrp="1"/>
          </p:cNvSpPr>
          <p:nvPr>
            <p:ph type="body" sz="quarter" idx="12"/>
          </p:nvPr>
        </p:nvSpPr>
        <p:spPr>
          <a:xfrm>
            <a:off x="4838700" y="88900"/>
            <a:ext cx="3848100" cy="273050"/>
          </a:xfrm>
        </p:spPr>
        <p:txBody>
          <a:bodyPr/>
          <a:lstStyle/>
          <a:p>
            <a:r>
              <a:rPr lang="en-US" dirty="0"/>
              <a:t>Integrated Project Delivery</a:t>
            </a:r>
          </a:p>
        </p:txBody>
      </p:sp>
    </p:spTree>
    <p:extLst>
      <p:ext uri="{BB962C8B-B14F-4D97-AF65-F5344CB8AC3E}">
        <p14:creationId xmlns:p14="http://schemas.microsoft.com/office/powerpoint/2010/main" val="3478920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4236" y="546878"/>
            <a:ext cx="8890612" cy="1031415"/>
          </a:xfrm>
        </p:spPr>
        <p:txBody>
          <a:bodyPr/>
          <a:lstStyle/>
          <a:p>
            <a:r>
              <a:rPr lang="en-US" sz="4000" dirty="0"/>
              <a:t>Quality Control &amp; Assurance Checklists</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20</a:t>
            </a:fld>
            <a:endParaRPr lang="en-US" altLang="en-US" dirty="0"/>
          </a:p>
        </p:txBody>
      </p:sp>
      <p:sp>
        <p:nvSpPr>
          <p:cNvPr id="9" name="Text Placeholder 6">
            <a:extLst>
              <a:ext uri="{FF2B5EF4-FFF2-40B4-BE49-F238E27FC236}">
                <a16:creationId xmlns:a16="http://schemas.microsoft.com/office/drawing/2014/main" id="{AA3CEB28-C02D-44E3-9C6C-73D7E2BA68E7}"/>
              </a:ext>
            </a:extLst>
          </p:cNvPr>
          <p:cNvSpPr>
            <a:spLocks noGrp="1"/>
          </p:cNvSpPr>
          <p:nvPr>
            <p:ph type="body" sz="quarter" idx="12"/>
          </p:nvPr>
        </p:nvSpPr>
        <p:spPr>
          <a:xfrm>
            <a:off x="4838700" y="88900"/>
            <a:ext cx="3848100" cy="273050"/>
          </a:xfrm>
        </p:spPr>
        <p:txBody>
          <a:bodyPr/>
          <a:lstStyle/>
          <a:p>
            <a:r>
              <a:rPr lang="en-US" dirty="0"/>
              <a:t>Integrated Project Delivery</a:t>
            </a:r>
          </a:p>
        </p:txBody>
      </p:sp>
      <p:pic>
        <p:nvPicPr>
          <p:cNvPr id="3" name="Picture 2">
            <a:extLst>
              <a:ext uri="{FF2B5EF4-FFF2-40B4-BE49-F238E27FC236}">
                <a16:creationId xmlns:a16="http://schemas.microsoft.com/office/drawing/2014/main" id="{AAA9908B-4186-47BA-A974-9B6A550C6B23}"/>
              </a:ext>
            </a:extLst>
          </p:cNvPr>
          <p:cNvPicPr>
            <a:picLocks noChangeAspect="1"/>
          </p:cNvPicPr>
          <p:nvPr/>
        </p:nvPicPr>
        <p:blipFill rotWithShape="1">
          <a:blip r:embed="rId3"/>
          <a:srcRect b="12117"/>
          <a:stretch/>
        </p:blipFill>
        <p:spPr>
          <a:xfrm>
            <a:off x="287904" y="1664752"/>
            <a:ext cx="6144482" cy="5056725"/>
          </a:xfrm>
          <a:prstGeom prst="rect">
            <a:avLst/>
          </a:prstGeom>
        </p:spPr>
      </p:pic>
      <p:pic>
        <p:nvPicPr>
          <p:cNvPr id="7" name="Picture 6">
            <a:extLst>
              <a:ext uri="{FF2B5EF4-FFF2-40B4-BE49-F238E27FC236}">
                <a16:creationId xmlns:a16="http://schemas.microsoft.com/office/drawing/2014/main" id="{26C20486-0517-437D-949F-058A29C681FD}"/>
              </a:ext>
            </a:extLst>
          </p:cNvPr>
          <p:cNvPicPr>
            <a:picLocks noChangeAspect="1"/>
          </p:cNvPicPr>
          <p:nvPr/>
        </p:nvPicPr>
        <p:blipFill rotWithShape="1">
          <a:blip r:embed="rId4"/>
          <a:srcRect t="-1" b="31769"/>
          <a:stretch/>
        </p:blipFill>
        <p:spPr>
          <a:xfrm>
            <a:off x="2900366" y="1664752"/>
            <a:ext cx="6144482" cy="5056725"/>
          </a:xfrm>
          <a:prstGeom prst="rect">
            <a:avLst/>
          </a:prstGeom>
        </p:spPr>
      </p:pic>
    </p:spTree>
    <p:extLst>
      <p:ext uri="{BB962C8B-B14F-4D97-AF65-F5344CB8AC3E}">
        <p14:creationId xmlns:p14="http://schemas.microsoft.com/office/powerpoint/2010/main" val="137132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7AE60F-4B53-4522-8BC8-7FF71E884DFE}"/>
              </a:ext>
            </a:extLst>
          </p:cNvPr>
          <p:cNvPicPr>
            <a:picLocks noChangeAspect="1"/>
          </p:cNvPicPr>
          <p:nvPr/>
        </p:nvPicPr>
        <p:blipFill>
          <a:blip r:embed="rId3"/>
          <a:stretch>
            <a:fillRect/>
          </a:stretch>
        </p:blipFill>
        <p:spPr>
          <a:xfrm>
            <a:off x="3226676" y="3618717"/>
            <a:ext cx="5635021" cy="3150381"/>
          </a:xfrm>
          <a:prstGeom prst="rect">
            <a:avLst/>
          </a:prstGeom>
        </p:spPr>
      </p:pic>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21</a:t>
            </a:fld>
            <a:endParaRPr lang="en-US" altLang="en-US"/>
          </a:p>
        </p:txBody>
      </p:sp>
      <p:sp>
        <p:nvSpPr>
          <p:cNvPr id="4" name="Rectangle 3">
            <a:extLst>
              <a:ext uri="{FF2B5EF4-FFF2-40B4-BE49-F238E27FC236}">
                <a16:creationId xmlns:a16="http://schemas.microsoft.com/office/drawing/2014/main" id="{6440280F-0ED7-4805-B11A-858DB1F77253}"/>
              </a:ext>
            </a:extLst>
          </p:cNvPr>
          <p:cNvSpPr/>
          <p:nvPr/>
        </p:nvSpPr>
        <p:spPr>
          <a:xfrm>
            <a:off x="85749" y="1510042"/>
            <a:ext cx="8713431" cy="3046988"/>
          </a:xfrm>
          <a:prstGeom prst="rect">
            <a:avLst/>
          </a:prstGeom>
        </p:spPr>
        <p:txBody>
          <a:bodyPr wrap="square">
            <a:spAutoFit/>
          </a:bodyPr>
          <a:lstStyle/>
          <a:p>
            <a:pPr marL="914400" lvl="1" indent="-457200">
              <a:buFont typeface="Arial" panose="020B0604020202020204" pitchFamily="34" charset="0"/>
              <a:buChar char="•"/>
            </a:pPr>
            <a:r>
              <a:rPr lang="en-US" sz="2400" dirty="0">
                <a:solidFill>
                  <a:srgbClr val="595959"/>
                </a:solidFill>
                <a:cs typeface="Times New Roman" panose="02020603050405020304" pitchFamily="18" charset="0"/>
              </a:rPr>
              <a:t>More detailed PDN Training</a:t>
            </a:r>
          </a:p>
          <a:p>
            <a:pPr marL="1828800" lvl="3" indent="-457200">
              <a:buFont typeface="+mj-lt"/>
              <a:buAutoNum type="arabicPeriod"/>
            </a:pPr>
            <a:r>
              <a:rPr lang="en-US" sz="2400" dirty="0">
                <a:solidFill>
                  <a:srgbClr val="595959"/>
                </a:solidFill>
                <a:cs typeface="Times New Roman" panose="02020603050405020304" pitchFamily="18" charset="0"/>
              </a:rPr>
              <a:t>How to Navigate the PDN</a:t>
            </a:r>
          </a:p>
          <a:p>
            <a:pPr marL="1828800" lvl="3" indent="-457200">
              <a:buFont typeface="+mj-lt"/>
              <a:buAutoNum type="arabicPeriod"/>
            </a:pPr>
            <a:r>
              <a:rPr lang="en-US" sz="2400" dirty="0">
                <a:solidFill>
                  <a:srgbClr val="595959"/>
                </a:solidFill>
                <a:cs typeface="Times New Roman" panose="02020603050405020304" pitchFamily="18" charset="0"/>
              </a:rPr>
              <a:t>Differences between existing process and the PDN &amp; how to transition projects</a:t>
            </a:r>
          </a:p>
          <a:p>
            <a:pPr marL="914400" lvl="1" indent="-457200">
              <a:buFont typeface="Arial" panose="020B0604020202020204" pitchFamily="34" charset="0"/>
              <a:buChar char="•"/>
            </a:pPr>
            <a:r>
              <a:rPr lang="en-US" sz="2400" dirty="0">
                <a:solidFill>
                  <a:srgbClr val="595959"/>
                </a:solidFill>
                <a:cs typeface="Times New Roman" panose="02020603050405020304" pitchFamily="18" charset="0"/>
              </a:rPr>
              <a:t>Microsoft Project Schedule</a:t>
            </a:r>
          </a:p>
          <a:p>
            <a:pPr marL="914400" lvl="1" indent="-457200">
              <a:buFont typeface="Arial" panose="020B0604020202020204" pitchFamily="34" charset="0"/>
              <a:buChar char="•"/>
            </a:pPr>
            <a:r>
              <a:rPr lang="en-US" sz="2400" dirty="0">
                <a:solidFill>
                  <a:srgbClr val="595959"/>
                </a:solidFill>
                <a:cs typeface="Times New Roman" panose="02020603050405020304" pitchFamily="18" charset="0"/>
              </a:rPr>
              <a:t>Project Management</a:t>
            </a:r>
          </a:p>
          <a:p>
            <a:pPr marL="914400" lvl="1" indent="-457200">
              <a:buFont typeface="Arial" panose="020B0604020202020204" pitchFamily="34" charset="0"/>
              <a:buChar char="•"/>
            </a:pPr>
            <a:r>
              <a:rPr lang="en-US" sz="2400" dirty="0">
                <a:solidFill>
                  <a:srgbClr val="595959"/>
                </a:solidFill>
                <a:cs typeface="Times New Roman" panose="02020603050405020304" pitchFamily="18" charset="0"/>
              </a:rPr>
              <a:t>Quality Management</a:t>
            </a:r>
          </a:p>
          <a:p>
            <a:pPr marL="914400" lvl="1" indent="-457200">
              <a:buFont typeface="Arial" panose="020B0604020202020204" pitchFamily="34" charset="0"/>
              <a:buChar char="•"/>
            </a:pPr>
            <a:r>
              <a:rPr lang="en-US" sz="2400" dirty="0">
                <a:solidFill>
                  <a:srgbClr val="595959"/>
                </a:solidFill>
                <a:cs typeface="Times New Roman" panose="02020603050405020304" pitchFamily="18" charset="0"/>
              </a:rPr>
              <a:t>Risk Management</a:t>
            </a:r>
          </a:p>
        </p:txBody>
      </p:sp>
      <p:sp>
        <p:nvSpPr>
          <p:cNvPr id="6" name="Text Placeholder 6">
            <a:extLst>
              <a:ext uri="{FF2B5EF4-FFF2-40B4-BE49-F238E27FC236}">
                <a16:creationId xmlns:a16="http://schemas.microsoft.com/office/drawing/2014/main" id="{2F78EE22-D793-4848-A780-E8DF179411E1}"/>
              </a:ext>
            </a:extLst>
          </p:cNvPr>
          <p:cNvSpPr>
            <a:spLocks noGrp="1"/>
          </p:cNvSpPr>
          <p:nvPr>
            <p:ph type="body" sz="quarter" idx="12"/>
          </p:nvPr>
        </p:nvSpPr>
        <p:spPr>
          <a:xfrm>
            <a:off x="4838700" y="88902"/>
            <a:ext cx="3848100" cy="263525"/>
          </a:xfrm>
        </p:spPr>
        <p:txBody>
          <a:bodyPr/>
          <a:lstStyle/>
          <a:p>
            <a:r>
              <a:rPr lang="en-US" dirty="0"/>
              <a:t>Integrated Project Delivery</a:t>
            </a:r>
          </a:p>
        </p:txBody>
      </p:sp>
      <p:sp>
        <p:nvSpPr>
          <p:cNvPr id="11" name="Rectangle 10">
            <a:extLst>
              <a:ext uri="{FF2B5EF4-FFF2-40B4-BE49-F238E27FC236}">
                <a16:creationId xmlns:a16="http://schemas.microsoft.com/office/drawing/2014/main" id="{4AC1F525-7DD7-4867-941F-9405D04CAE5B}"/>
              </a:ext>
            </a:extLst>
          </p:cNvPr>
          <p:cNvSpPr/>
          <p:nvPr/>
        </p:nvSpPr>
        <p:spPr>
          <a:xfrm>
            <a:off x="382995" y="602004"/>
            <a:ext cx="8118940" cy="784702"/>
          </a:xfrm>
          <a:prstGeom prst="rect">
            <a:avLst/>
          </a:prstGeom>
        </p:spPr>
        <p:txBody>
          <a:bodyPr wrap="square">
            <a:spAutoFit/>
          </a:bodyPr>
          <a:lstStyle/>
          <a:p>
            <a:pPr algn="ctr">
              <a:lnSpc>
                <a:spcPct val="107000"/>
              </a:lnSpc>
              <a:spcBef>
                <a:spcPts val="0"/>
              </a:spcBef>
              <a:spcAft>
                <a:spcPts val="800"/>
              </a:spcAft>
            </a:pPr>
            <a:r>
              <a:rPr lang="en-US" sz="4400" u="sng" dirty="0">
                <a:solidFill>
                  <a:srgbClr val="595959"/>
                </a:solidFill>
                <a:cs typeface="Times New Roman" panose="02020603050405020304" pitchFamily="18" charset="0"/>
              </a:rPr>
              <a:t>Upcoming Training</a:t>
            </a:r>
          </a:p>
        </p:txBody>
      </p:sp>
    </p:spTree>
    <p:extLst>
      <p:ext uri="{BB962C8B-B14F-4D97-AF65-F5344CB8AC3E}">
        <p14:creationId xmlns:p14="http://schemas.microsoft.com/office/powerpoint/2010/main" val="2889767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22</a:t>
            </a:fld>
            <a:endParaRPr lang="en-US" altLang="en-US"/>
          </a:p>
        </p:txBody>
      </p:sp>
      <p:sp>
        <p:nvSpPr>
          <p:cNvPr id="4" name="Rectangle 3">
            <a:extLst>
              <a:ext uri="{FF2B5EF4-FFF2-40B4-BE49-F238E27FC236}">
                <a16:creationId xmlns:a16="http://schemas.microsoft.com/office/drawing/2014/main" id="{6440280F-0ED7-4805-B11A-858DB1F77253}"/>
              </a:ext>
            </a:extLst>
          </p:cNvPr>
          <p:cNvSpPr/>
          <p:nvPr/>
        </p:nvSpPr>
        <p:spPr>
          <a:xfrm>
            <a:off x="432335" y="501648"/>
            <a:ext cx="8118940" cy="784702"/>
          </a:xfrm>
          <a:prstGeom prst="rect">
            <a:avLst/>
          </a:prstGeom>
        </p:spPr>
        <p:txBody>
          <a:bodyPr wrap="square">
            <a:spAutoFit/>
          </a:bodyPr>
          <a:lstStyle/>
          <a:p>
            <a:pPr algn="ctr">
              <a:lnSpc>
                <a:spcPct val="107000"/>
              </a:lnSpc>
              <a:spcBef>
                <a:spcPts val="0"/>
              </a:spcBef>
              <a:spcAft>
                <a:spcPts val="800"/>
              </a:spcAft>
            </a:pPr>
            <a:r>
              <a:rPr lang="en-US" sz="4400" b="1" u="sng" dirty="0">
                <a:solidFill>
                  <a:srgbClr val="595959"/>
                </a:solidFill>
                <a:cs typeface="Times New Roman" panose="02020603050405020304" pitchFamily="18" charset="0"/>
              </a:rPr>
              <a:t>Resources</a:t>
            </a:r>
            <a:endParaRPr lang="en-US" sz="3200" b="1" u="sng" dirty="0">
              <a:solidFill>
                <a:srgbClr val="595959"/>
              </a:solidFill>
              <a:cs typeface="Times New Roman" panose="02020603050405020304" pitchFamily="18" charset="0"/>
            </a:endParaRPr>
          </a:p>
        </p:txBody>
      </p:sp>
      <p:sp>
        <p:nvSpPr>
          <p:cNvPr id="6" name="Text Placeholder 6">
            <a:extLst>
              <a:ext uri="{FF2B5EF4-FFF2-40B4-BE49-F238E27FC236}">
                <a16:creationId xmlns:a16="http://schemas.microsoft.com/office/drawing/2014/main" id="{04D73382-583A-4E2F-AFE1-A7A572C3C085}"/>
              </a:ext>
            </a:extLst>
          </p:cNvPr>
          <p:cNvSpPr>
            <a:spLocks noGrp="1"/>
          </p:cNvSpPr>
          <p:nvPr>
            <p:ph type="body" sz="quarter" idx="12"/>
          </p:nvPr>
        </p:nvSpPr>
        <p:spPr>
          <a:xfrm>
            <a:off x="4838700" y="88902"/>
            <a:ext cx="3848100" cy="263525"/>
          </a:xfrm>
        </p:spPr>
        <p:txBody>
          <a:bodyPr/>
          <a:lstStyle/>
          <a:p>
            <a:r>
              <a:rPr lang="en-US" dirty="0"/>
              <a:t>Integrated Project Delivery</a:t>
            </a:r>
          </a:p>
        </p:txBody>
      </p:sp>
      <p:pic>
        <p:nvPicPr>
          <p:cNvPr id="5" name="Picture 4">
            <a:extLst>
              <a:ext uri="{FF2B5EF4-FFF2-40B4-BE49-F238E27FC236}">
                <a16:creationId xmlns:a16="http://schemas.microsoft.com/office/drawing/2014/main" id="{4236A77B-B1F9-4908-AD33-CEF9435872EB}"/>
              </a:ext>
            </a:extLst>
          </p:cNvPr>
          <p:cNvPicPr>
            <a:picLocks noChangeAspect="1"/>
          </p:cNvPicPr>
          <p:nvPr/>
        </p:nvPicPr>
        <p:blipFill>
          <a:blip r:embed="rId3"/>
          <a:stretch>
            <a:fillRect/>
          </a:stretch>
        </p:blipFill>
        <p:spPr>
          <a:xfrm>
            <a:off x="313733" y="1775796"/>
            <a:ext cx="8118941" cy="4580556"/>
          </a:xfrm>
          <a:prstGeom prst="rect">
            <a:avLst/>
          </a:prstGeom>
        </p:spPr>
      </p:pic>
      <p:sp>
        <p:nvSpPr>
          <p:cNvPr id="7" name="TextBox 6">
            <a:extLst>
              <a:ext uri="{FF2B5EF4-FFF2-40B4-BE49-F238E27FC236}">
                <a16:creationId xmlns:a16="http://schemas.microsoft.com/office/drawing/2014/main" id="{17B9FD05-F3AD-48FA-AADE-E0F76C8F544F}"/>
              </a:ext>
            </a:extLst>
          </p:cNvPr>
          <p:cNvSpPr txBox="1"/>
          <p:nvPr/>
        </p:nvSpPr>
        <p:spPr>
          <a:xfrm>
            <a:off x="313732" y="1252576"/>
            <a:ext cx="5337767" cy="523220"/>
          </a:xfrm>
          <a:prstGeom prst="rect">
            <a:avLst/>
          </a:prstGeom>
          <a:noFill/>
        </p:spPr>
        <p:txBody>
          <a:bodyPr wrap="square" rtlCol="0">
            <a:spAutoFit/>
          </a:bodyPr>
          <a:lstStyle/>
          <a:p>
            <a:r>
              <a:rPr lang="en-US" sz="2800" dirty="0"/>
              <a:t>Project Management Connect Site</a:t>
            </a:r>
          </a:p>
        </p:txBody>
      </p:sp>
      <p:pic>
        <p:nvPicPr>
          <p:cNvPr id="8" name="Picture 7">
            <a:extLst>
              <a:ext uri="{FF2B5EF4-FFF2-40B4-BE49-F238E27FC236}">
                <a16:creationId xmlns:a16="http://schemas.microsoft.com/office/drawing/2014/main" id="{A0032934-30F7-41E4-80A4-7E068D28EEBF}"/>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1872" b="94118" l="1477" r="99367">
                        <a14:foregroundMark x1="14768" y1="8824" x2="14768" y2="8824"/>
                        <a14:foregroundMark x1="71308" y1="5882" x2="78903" y2="16043"/>
                        <a14:foregroundMark x1="78903" y1="16043" x2="95148" y2="54813"/>
                        <a14:foregroundMark x1="95148" y1="54813" x2="82068" y2="78610"/>
                        <a14:foregroundMark x1="82068" y1="78610" x2="51899" y2="94652"/>
                        <a14:foregroundMark x1="51899" y1="94652" x2="51899" y2="94652"/>
                        <a14:foregroundMark x1="94304" y1="61765" x2="94937" y2="46524"/>
                        <a14:foregroundMark x1="94937" y1="46524" x2="93671" y2="45187"/>
                        <a14:foregroundMark x1="11181" y1="39840" x2="11181" y2="39840"/>
                        <a14:foregroundMark x1="8861" y1="28610" x2="3797" y2="43583"/>
                        <a14:foregroundMark x1="3797" y1="43583" x2="6118" y2="57754"/>
                        <a14:foregroundMark x1="6118" y1="57754" x2="7595" y2="58021"/>
                        <a14:foregroundMark x1="1477" y1="45722" x2="1477" y2="45722"/>
                        <a14:foregroundMark x1="61392" y1="47861" x2="61392" y2="47861"/>
                        <a14:foregroundMark x1="57384" y1="48930" x2="57384" y2="48930"/>
                        <a14:foregroundMark x1="71308" y1="2139" x2="71308" y2="2139"/>
                        <a14:foregroundMark x1="99367" y1="58556" x2="99367" y2="58556"/>
                      </a14:backgroundRemoval>
                    </a14:imgEffect>
                  </a14:imgLayer>
                </a14:imgProps>
              </a:ext>
            </a:extLst>
          </a:blip>
          <a:stretch>
            <a:fillRect/>
          </a:stretch>
        </p:blipFill>
        <p:spPr>
          <a:xfrm rot="918003">
            <a:off x="4001126" y="3995290"/>
            <a:ext cx="1892063" cy="1492894"/>
          </a:xfrm>
          <a:prstGeom prst="rect">
            <a:avLst/>
          </a:prstGeom>
        </p:spPr>
      </p:pic>
    </p:spTree>
    <p:extLst>
      <p:ext uri="{BB962C8B-B14F-4D97-AF65-F5344CB8AC3E}">
        <p14:creationId xmlns:p14="http://schemas.microsoft.com/office/powerpoint/2010/main" val="4097944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23</a:t>
            </a:fld>
            <a:endParaRPr lang="en-US" altLang="en-US"/>
          </a:p>
        </p:txBody>
      </p:sp>
      <p:sp>
        <p:nvSpPr>
          <p:cNvPr id="4" name="Rectangle 3">
            <a:extLst>
              <a:ext uri="{FF2B5EF4-FFF2-40B4-BE49-F238E27FC236}">
                <a16:creationId xmlns:a16="http://schemas.microsoft.com/office/drawing/2014/main" id="{6440280F-0ED7-4805-B11A-858DB1F77253}"/>
              </a:ext>
            </a:extLst>
          </p:cNvPr>
          <p:cNvSpPr/>
          <p:nvPr/>
        </p:nvSpPr>
        <p:spPr>
          <a:xfrm>
            <a:off x="171449" y="500202"/>
            <a:ext cx="8886825" cy="784702"/>
          </a:xfrm>
          <a:prstGeom prst="rect">
            <a:avLst/>
          </a:prstGeom>
        </p:spPr>
        <p:txBody>
          <a:bodyPr wrap="square">
            <a:spAutoFit/>
          </a:bodyPr>
          <a:lstStyle/>
          <a:p>
            <a:pPr algn="ctr">
              <a:lnSpc>
                <a:spcPct val="107000"/>
              </a:lnSpc>
              <a:spcBef>
                <a:spcPts val="0"/>
              </a:spcBef>
              <a:spcAft>
                <a:spcPts val="800"/>
              </a:spcAft>
            </a:pPr>
            <a:r>
              <a:rPr lang="en-US" sz="4400" b="1" u="sng" dirty="0">
                <a:solidFill>
                  <a:srgbClr val="595959"/>
                </a:solidFill>
                <a:cs typeface="Times New Roman" panose="02020603050405020304" pitchFamily="18" charset="0"/>
              </a:rPr>
              <a:t>Stay Connected</a:t>
            </a:r>
            <a:endParaRPr lang="en-US" sz="3200" b="1" u="sng" dirty="0">
              <a:solidFill>
                <a:srgbClr val="595959"/>
              </a:solidFill>
              <a:cs typeface="Times New Roman" panose="02020603050405020304" pitchFamily="18" charset="0"/>
            </a:endParaRPr>
          </a:p>
        </p:txBody>
      </p:sp>
      <p:sp>
        <p:nvSpPr>
          <p:cNvPr id="6" name="Text Placeholder 6">
            <a:extLst>
              <a:ext uri="{FF2B5EF4-FFF2-40B4-BE49-F238E27FC236}">
                <a16:creationId xmlns:a16="http://schemas.microsoft.com/office/drawing/2014/main" id="{04D73382-583A-4E2F-AFE1-A7A572C3C085}"/>
              </a:ext>
            </a:extLst>
          </p:cNvPr>
          <p:cNvSpPr>
            <a:spLocks noGrp="1"/>
          </p:cNvSpPr>
          <p:nvPr>
            <p:ph type="body" sz="quarter" idx="12"/>
          </p:nvPr>
        </p:nvSpPr>
        <p:spPr>
          <a:xfrm>
            <a:off x="4838700" y="88902"/>
            <a:ext cx="3848100" cy="263525"/>
          </a:xfrm>
        </p:spPr>
        <p:txBody>
          <a:bodyPr/>
          <a:lstStyle/>
          <a:p>
            <a:r>
              <a:rPr lang="en-US" dirty="0"/>
              <a:t>Integrated Project Delivery</a:t>
            </a:r>
          </a:p>
        </p:txBody>
      </p:sp>
      <p:pic>
        <p:nvPicPr>
          <p:cNvPr id="2" name="Picture 1">
            <a:extLst>
              <a:ext uri="{FF2B5EF4-FFF2-40B4-BE49-F238E27FC236}">
                <a16:creationId xmlns:a16="http://schemas.microsoft.com/office/drawing/2014/main" id="{34CAB0A8-B230-4581-B96C-9310C4B2D9EC}"/>
              </a:ext>
            </a:extLst>
          </p:cNvPr>
          <p:cNvPicPr>
            <a:picLocks noChangeAspect="1"/>
          </p:cNvPicPr>
          <p:nvPr/>
        </p:nvPicPr>
        <p:blipFill rotWithShape="1">
          <a:blip r:embed="rId3"/>
          <a:srcRect l="2520" r="37437" b="48376"/>
          <a:stretch/>
        </p:blipFill>
        <p:spPr>
          <a:xfrm>
            <a:off x="525195" y="2284130"/>
            <a:ext cx="5235878" cy="2582884"/>
          </a:xfrm>
          <a:prstGeom prst="rect">
            <a:avLst/>
          </a:prstGeom>
        </p:spPr>
      </p:pic>
      <p:sp>
        <p:nvSpPr>
          <p:cNvPr id="16" name="TextBox 15">
            <a:extLst>
              <a:ext uri="{FF2B5EF4-FFF2-40B4-BE49-F238E27FC236}">
                <a16:creationId xmlns:a16="http://schemas.microsoft.com/office/drawing/2014/main" id="{F1603E4C-6BA6-49F1-A462-DF2C45CE39D0}"/>
              </a:ext>
            </a:extLst>
          </p:cNvPr>
          <p:cNvSpPr txBox="1"/>
          <p:nvPr/>
        </p:nvSpPr>
        <p:spPr>
          <a:xfrm>
            <a:off x="171450" y="1164672"/>
            <a:ext cx="8886824" cy="4700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07000"/>
              </a:lnSpc>
              <a:spcBef>
                <a:spcPts val="0"/>
              </a:spcBef>
              <a:spcAft>
                <a:spcPts val="800"/>
              </a:spcAft>
            </a:pPr>
            <a:r>
              <a:rPr lang="en-US" sz="2400" dirty="0">
                <a:solidFill>
                  <a:srgbClr val="595959"/>
                </a:solidFill>
                <a:latin typeface="Calibri" pitchFamily="34" charset="0"/>
                <a:ea typeface="MS PGothic" pitchFamily="34" charset="-128"/>
                <a:cs typeface="Times New Roman" panose="02020603050405020304" pitchFamily="18" charset="0"/>
              </a:rPr>
              <a:t>Subscribe to the IPD Newsletter!</a:t>
            </a:r>
          </a:p>
        </p:txBody>
      </p:sp>
      <p:grpSp>
        <p:nvGrpSpPr>
          <p:cNvPr id="22" name="Group 21">
            <a:extLst>
              <a:ext uri="{FF2B5EF4-FFF2-40B4-BE49-F238E27FC236}">
                <a16:creationId xmlns:a16="http://schemas.microsoft.com/office/drawing/2014/main" id="{B52789BA-3B26-4C5E-813A-252FB32A1419}"/>
              </a:ext>
            </a:extLst>
          </p:cNvPr>
          <p:cNvGrpSpPr/>
          <p:nvPr/>
        </p:nvGrpSpPr>
        <p:grpSpPr>
          <a:xfrm>
            <a:off x="6037591" y="2768381"/>
            <a:ext cx="2380173" cy="3399979"/>
            <a:chOff x="4717555" y="1155667"/>
            <a:chExt cx="2380173" cy="3399979"/>
          </a:xfrm>
        </p:grpSpPr>
        <p:pic>
          <p:nvPicPr>
            <p:cNvPr id="10" name="Picture 9">
              <a:extLst>
                <a:ext uri="{FF2B5EF4-FFF2-40B4-BE49-F238E27FC236}">
                  <a16:creationId xmlns:a16="http://schemas.microsoft.com/office/drawing/2014/main" id="{A3A6E63F-9BD2-43C1-8552-C5206BB666F4}"/>
                </a:ext>
              </a:extLst>
            </p:cNvPr>
            <p:cNvPicPr>
              <a:picLocks noChangeAspect="1"/>
            </p:cNvPicPr>
            <p:nvPr/>
          </p:nvPicPr>
          <p:blipFill rotWithShape="1">
            <a:blip r:embed="rId4"/>
            <a:srcRect b="80688"/>
            <a:stretch/>
          </p:blipFill>
          <p:spPr>
            <a:xfrm>
              <a:off x="4717555" y="1155667"/>
              <a:ext cx="2380173" cy="878060"/>
            </a:xfrm>
            <a:prstGeom prst="rect">
              <a:avLst/>
            </a:prstGeom>
          </p:spPr>
        </p:pic>
        <p:pic>
          <p:nvPicPr>
            <p:cNvPr id="21" name="Picture 20">
              <a:extLst>
                <a:ext uri="{FF2B5EF4-FFF2-40B4-BE49-F238E27FC236}">
                  <a16:creationId xmlns:a16="http://schemas.microsoft.com/office/drawing/2014/main" id="{9F6D3AA5-7BA3-4C9D-8528-179C8D93DD4D}"/>
                </a:ext>
              </a:extLst>
            </p:cNvPr>
            <p:cNvPicPr>
              <a:picLocks noChangeAspect="1"/>
            </p:cNvPicPr>
            <p:nvPr/>
          </p:nvPicPr>
          <p:blipFill rotWithShape="1">
            <a:blip r:embed="rId4"/>
            <a:srcRect t="43818" b="1"/>
            <a:stretch/>
          </p:blipFill>
          <p:spPr>
            <a:xfrm>
              <a:off x="4717555" y="2001299"/>
              <a:ext cx="2380173" cy="2554347"/>
            </a:xfrm>
            <a:prstGeom prst="rect">
              <a:avLst/>
            </a:prstGeom>
          </p:spPr>
        </p:pic>
      </p:grpSp>
      <p:sp>
        <p:nvSpPr>
          <p:cNvPr id="23" name="TextBox 22">
            <a:extLst>
              <a:ext uri="{FF2B5EF4-FFF2-40B4-BE49-F238E27FC236}">
                <a16:creationId xmlns:a16="http://schemas.microsoft.com/office/drawing/2014/main" id="{653DCEAA-78B9-4BBD-9DC1-BA248610626B}"/>
              </a:ext>
            </a:extLst>
          </p:cNvPr>
          <p:cNvSpPr txBox="1"/>
          <p:nvPr/>
        </p:nvSpPr>
        <p:spPr>
          <a:xfrm>
            <a:off x="171450" y="1812909"/>
            <a:ext cx="3698766" cy="461665"/>
          </a:xfrm>
          <a:prstGeom prst="rect">
            <a:avLst/>
          </a:prstGeom>
          <a:noFill/>
        </p:spPr>
        <p:txBody>
          <a:bodyPr wrap="square" rtlCol="0">
            <a:spAutoFit/>
          </a:bodyPr>
          <a:lstStyle/>
          <a:p>
            <a:r>
              <a:rPr lang="en-US" sz="2400" dirty="0">
                <a:solidFill>
                  <a:srgbClr val="595959"/>
                </a:solidFill>
                <a:cs typeface="Times New Roman" panose="02020603050405020304" pitchFamily="18" charset="0"/>
              </a:rPr>
              <a:t>Go to IPD Connect Site…</a:t>
            </a:r>
          </a:p>
        </p:txBody>
      </p:sp>
      <p:pic>
        <p:nvPicPr>
          <p:cNvPr id="5" name="Picture 4">
            <a:extLst>
              <a:ext uri="{FF2B5EF4-FFF2-40B4-BE49-F238E27FC236}">
                <a16:creationId xmlns:a16="http://schemas.microsoft.com/office/drawing/2014/main" id="{AF380E5A-67D9-463A-B1DA-79F25204E246}"/>
              </a:ext>
            </a:extLst>
          </p:cNvPr>
          <p:cNvPicPr>
            <a:picLocks noChangeAspect="1"/>
          </p:cNvPicPr>
          <p:nvPr/>
        </p:nvPicPr>
        <p:blipFill>
          <a:blip r:embed="rId5"/>
          <a:stretch>
            <a:fillRect/>
          </a:stretch>
        </p:blipFill>
        <p:spPr>
          <a:xfrm>
            <a:off x="6208359" y="1804646"/>
            <a:ext cx="2038635" cy="1038370"/>
          </a:xfrm>
          <a:prstGeom prst="rect">
            <a:avLst/>
          </a:prstGeom>
        </p:spPr>
      </p:pic>
      <p:sp>
        <p:nvSpPr>
          <p:cNvPr id="15" name="Left Arrow 8">
            <a:extLst>
              <a:ext uri="{FF2B5EF4-FFF2-40B4-BE49-F238E27FC236}">
                <a16:creationId xmlns:a16="http://schemas.microsoft.com/office/drawing/2014/main" id="{806D355E-EBC5-49BC-B6BD-149632121F2F}"/>
              </a:ext>
            </a:extLst>
          </p:cNvPr>
          <p:cNvSpPr/>
          <p:nvPr/>
        </p:nvSpPr>
        <p:spPr>
          <a:xfrm rot="10800000">
            <a:off x="4785177" y="5516472"/>
            <a:ext cx="1423182" cy="821526"/>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531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642FE7-22F9-422F-BCE4-D1F538242E73}"/>
              </a:ext>
            </a:extLst>
          </p:cNvPr>
          <p:cNvSpPr/>
          <p:nvPr/>
        </p:nvSpPr>
        <p:spPr>
          <a:xfrm>
            <a:off x="0" y="1858617"/>
            <a:ext cx="9144000" cy="4999383"/>
          </a:xfrm>
          <a:prstGeom prst="rect">
            <a:avLst/>
          </a:prstGeom>
          <a:solidFill>
            <a:srgbClr val="387AA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1610662" y="688224"/>
            <a:ext cx="5922675" cy="738102"/>
          </a:xfrm>
        </p:spPr>
        <p:txBody>
          <a:bodyPr/>
          <a:lstStyle/>
          <a:p>
            <a:r>
              <a:rPr lang="en-US" sz="4000" dirty="0"/>
              <a:t>Comments Form</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24</a:t>
            </a:fld>
            <a:endParaRPr lang="en-US" altLang="en-US" dirty="0"/>
          </a:p>
        </p:txBody>
      </p:sp>
      <p:sp>
        <p:nvSpPr>
          <p:cNvPr id="9" name="Text Placeholder 6">
            <a:extLst>
              <a:ext uri="{FF2B5EF4-FFF2-40B4-BE49-F238E27FC236}">
                <a16:creationId xmlns:a16="http://schemas.microsoft.com/office/drawing/2014/main" id="{AA3CEB28-C02D-44E3-9C6C-73D7E2BA68E7}"/>
              </a:ext>
            </a:extLst>
          </p:cNvPr>
          <p:cNvSpPr>
            <a:spLocks noGrp="1"/>
          </p:cNvSpPr>
          <p:nvPr>
            <p:ph type="body" sz="quarter" idx="12"/>
          </p:nvPr>
        </p:nvSpPr>
        <p:spPr>
          <a:xfrm>
            <a:off x="4838700" y="88900"/>
            <a:ext cx="3848100" cy="273050"/>
          </a:xfrm>
        </p:spPr>
        <p:txBody>
          <a:bodyPr/>
          <a:lstStyle/>
          <a:p>
            <a:r>
              <a:rPr lang="en-US" dirty="0"/>
              <a:t>Integrated Project Delivery</a:t>
            </a:r>
          </a:p>
        </p:txBody>
      </p:sp>
      <p:pic>
        <p:nvPicPr>
          <p:cNvPr id="4" name="Picture 3">
            <a:extLst>
              <a:ext uri="{FF2B5EF4-FFF2-40B4-BE49-F238E27FC236}">
                <a16:creationId xmlns:a16="http://schemas.microsoft.com/office/drawing/2014/main" id="{E5FCD571-0CDD-46E3-849C-64F39A05979F}"/>
              </a:ext>
            </a:extLst>
          </p:cNvPr>
          <p:cNvPicPr>
            <a:picLocks noChangeAspect="1"/>
          </p:cNvPicPr>
          <p:nvPr/>
        </p:nvPicPr>
        <p:blipFill rotWithShape="1">
          <a:blip r:embed="rId3"/>
          <a:srcRect l="978" t="1135" r="1305"/>
          <a:stretch/>
        </p:blipFill>
        <p:spPr>
          <a:xfrm>
            <a:off x="593861" y="1426326"/>
            <a:ext cx="7956275" cy="5296625"/>
          </a:xfrm>
          <a:prstGeom prst="rect">
            <a:avLst/>
          </a:prstGeom>
        </p:spPr>
      </p:pic>
      <p:sp>
        <p:nvSpPr>
          <p:cNvPr id="3" name="Content Placeholder 2">
            <a:extLst>
              <a:ext uri="{FF2B5EF4-FFF2-40B4-BE49-F238E27FC236}">
                <a16:creationId xmlns:a16="http://schemas.microsoft.com/office/drawing/2014/main" id="{5ADE3BF5-E364-47E1-8F19-A4F161B43A12}"/>
              </a:ext>
            </a:extLst>
          </p:cNvPr>
          <p:cNvSpPr>
            <a:spLocks noGrp="1"/>
          </p:cNvSpPr>
          <p:nvPr>
            <p:ph sz="quarter" idx="13"/>
          </p:nvPr>
        </p:nvSpPr>
        <p:spPr>
          <a:xfrm>
            <a:off x="5362188" y="2651554"/>
            <a:ext cx="3576320" cy="1671423"/>
          </a:xfrm>
          <a:prstGeom prst="cloud">
            <a:avLst/>
          </a:prstGeom>
          <a:solidFill>
            <a:srgbClr val="FF0000"/>
          </a:solidFill>
        </p:spPr>
        <p:txBody>
          <a:bodyPr/>
          <a:lstStyle/>
          <a:p>
            <a:pPr marL="0" indent="0" algn="ctr">
              <a:buNone/>
            </a:pPr>
            <a:r>
              <a:rPr lang="en-US" dirty="0">
                <a:solidFill>
                  <a:schemeClr val="bg1"/>
                </a:solidFill>
              </a:rPr>
              <a:t>Located on the</a:t>
            </a:r>
            <a:r>
              <a:rPr lang="en-US" dirty="0"/>
              <a:t> </a:t>
            </a:r>
            <a:r>
              <a:rPr lang="en-US" dirty="0">
                <a:hlinkClick r:id="rId4"/>
              </a:rPr>
              <a:t>IPD </a:t>
            </a:r>
            <a:r>
              <a:rPr lang="en-US" dirty="0">
                <a:solidFill>
                  <a:schemeClr val="bg1"/>
                </a:solidFill>
              </a:rPr>
              <a:t>site</a:t>
            </a:r>
          </a:p>
        </p:txBody>
      </p:sp>
    </p:spTree>
    <p:extLst>
      <p:ext uri="{BB962C8B-B14F-4D97-AF65-F5344CB8AC3E}">
        <p14:creationId xmlns:p14="http://schemas.microsoft.com/office/powerpoint/2010/main" val="3237326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4CC71AE6-E0B0-47D1-BD03-0D31D4A14937}"/>
              </a:ext>
            </a:extLst>
          </p:cNvPr>
          <p:cNvSpPr/>
          <p:nvPr/>
        </p:nvSpPr>
        <p:spPr>
          <a:xfrm rot="16200000">
            <a:off x="-596853" y="1448940"/>
            <a:ext cx="6374211" cy="4266104"/>
          </a:xfrm>
          <a:prstGeom prst="flowChartDocumen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3"/>
          </p:nvPr>
        </p:nvSpPr>
        <p:spPr/>
        <p:txBody>
          <a:bodyPr/>
          <a:lstStyle/>
          <a:p>
            <a:pPr>
              <a:defRPr/>
            </a:pPr>
            <a:fld id="{8E0C9224-0E86-4A9A-8DD9-792BBB0652B6}" type="slidenum">
              <a:rPr lang="en-US" altLang="en-US" smtClean="0"/>
              <a:pPr>
                <a:defRPr/>
              </a:pPr>
              <a:t>25</a:t>
            </a:fld>
            <a:endParaRPr lang="en-US" altLang="en-US"/>
          </a:p>
        </p:txBody>
      </p:sp>
      <p:sp>
        <p:nvSpPr>
          <p:cNvPr id="6" name="Text Placeholder 6">
            <a:extLst>
              <a:ext uri="{FF2B5EF4-FFF2-40B4-BE49-F238E27FC236}">
                <a16:creationId xmlns:a16="http://schemas.microsoft.com/office/drawing/2014/main" id="{C3CFD25F-542E-4637-81DE-FA1CF970E39F}"/>
              </a:ext>
            </a:extLst>
          </p:cNvPr>
          <p:cNvSpPr>
            <a:spLocks noGrp="1"/>
          </p:cNvSpPr>
          <p:nvPr>
            <p:ph type="body" sz="quarter" idx="12"/>
          </p:nvPr>
        </p:nvSpPr>
        <p:spPr>
          <a:xfrm>
            <a:off x="4838700" y="88902"/>
            <a:ext cx="3848100" cy="263525"/>
          </a:xfrm>
        </p:spPr>
        <p:txBody>
          <a:bodyPr/>
          <a:lstStyle/>
          <a:p>
            <a:r>
              <a:rPr lang="en-US" dirty="0"/>
              <a:t>Integrated Project Delivery</a:t>
            </a:r>
          </a:p>
        </p:txBody>
      </p:sp>
      <p:pic>
        <p:nvPicPr>
          <p:cNvPr id="7" name="Content Placeholder 1">
            <a:extLst>
              <a:ext uri="{FF2B5EF4-FFF2-40B4-BE49-F238E27FC236}">
                <a16:creationId xmlns:a16="http://schemas.microsoft.com/office/drawing/2014/main" id="{0E1A5E2B-0164-4FB8-A741-8ECFC00629F9}"/>
              </a:ext>
            </a:extLst>
          </p:cNvPr>
          <p:cNvPicPr/>
          <p:nvPr/>
        </p:nvPicPr>
        <p:blipFill>
          <a:blip r:embed="rId3" cstate="print">
            <a:extLst>
              <a:ext uri="{BEBA8EAE-BF5A-486C-A8C5-ECC9F3942E4B}">
                <a14:imgProps xmlns:a14="http://schemas.microsoft.com/office/drawing/2010/main">
                  <a14:imgLayer r:embed="rId4">
                    <a14:imgEffect>
                      <a14:backgroundRemoval t="3625" b="89426" l="9668" r="89426">
                        <a14:foregroundMark x1="19335" y1="14199" x2="19335" y2="14199"/>
                        <a14:foregroundMark x1="7553" y1="6949" x2="9668" y2="54079"/>
                        <a14:foregroundMark x1="9668" y1="54079" x2="17235" y2="69009"/>
                        <a14:foregroundMark x1="57942" y1="86131" x2="61631" y2="86707"/>
                        <a14:foregroundMark x1="61631" y1="86707" x2="72684" y2="85479"/>
                        <a14:foregroundMark x1="81197" y1="78766" x2="87009" y2="72508"/>
                        <a14:foregroundMark x1="87009" y1="72508" x2="90030" y2="6042"/>
                        <a14:foregroundMark x1="9366" y1="5438" x2="78248" y2="3927"/>
                        <a14:foregroundMark x1="78248" y1="3927" x2="82779" y2="3927"/>
                        <a14:foregroundMark x1="81873" y1="6344" x2="18397" y2="68493"/>
                        <a14:foregroundMark x1="9668" y1="28399" x2="79758" y2="77039"/>
                        <a14:foregroundMark x1="38973" y1="35045" x2="38973" y2="35045"/>
                        <a14:foregroundMark x1="26888" y1="36858" x2="45921" y2="30211"/>
                        <a14:foregroundMark x1="45921" y1="30211" x2="58308" y2="20846"/>
                        <a14:foregroundMark x1="39577" y1="73716" x2="39577" y2="73716"/>
                        <a14:foregroundMark x1="27492" y1="59819" x2="26284" y2="72205"/>
                        <a14:foregroundMark x1="26284" y1="72205" x2="27961" y2="75467"/>
                        <a14:foregroundMark x1="49336" y1="72318" x2="51964" y2="67976"/>
                        <a14:foregroundMark x1="51964" y1="67976" x2="52870" y2="55287"/>
                        <a14:foregroundMark x1="33535" y1="80665" x2="33535" y2="80665"/>
                        <a14:foregroundMark x1="28097" y1="76133" x2="35873" y2="79816"/>
                        <a14:foregroundMark x1="29305" y1="77946" x2="41390" y2="79154"/>
                        <a14:backgroundMark x1="13897" y1="70997" x2="20242" y2="80363"/>
                        <a14:backgroundMark x1="44204" y1="82541" x2="46496" y2="82749"/>
                        <a14:backgroundMark x1="43358" y1="82464" x2="43840" y2="82508"/>
                        <a14:backgroundMark x1="20242" y1="80363" x2="24923" y2="80788"/>
                        <a14:backgroundMark x1="49000" y1="84790" x2="54985" y2="90332"/>
                        <a14:backgroundMark x1="10272" y1="71299" x2="22054" y2="79456"/>
                        <a14:backgroundMark x1="42220" y1="81248" x2="47687" y2="81734"/>
                        <a14:backgroundMark x1="22054" y1="79456" x2="24926" y2="79711"/>
                        <a14:backgroundMark x1="50132" y1="83825" x2="50755" y2="85196"/>
                        <a14:backgroundMark x1="39427" y1="82041" x2="47130" y2="80967"/>
                        <a14:backgroundMark x1="47130" y1="80967" x2="50755" y2="86405"/>
                        <a14:backgroundMark x1="73112" y1="80060" x2="80967" y2="84290"/>
                        <a14:backgroundMark x1="51057" y1="85801" x2="54985" y2="74622"/>
                        <a14:backgroundMark x1="54985" y1="74622" x2="45317" y2="80967"/>
                      </a14:backgroundRemoval>
                    </a14:imgEffect>
                  </a14:imgLayer>
                </a14:imgProps>
              </a:ext>
              <a:ext uri="{28A0092B-C50C-407E-A947-70E740481C1C}">
                <a14:useLocalDpi xmlns:a14="http://schemas.microsoft.com/office/drawing/2010/main" val="0"/>
              </a:ext>
            </a:extLst>
          </a:blip>
          <a:stretch>
            <a:fillRect/>
          </a:stretch>
        </p:blipFill>
        <p:spPr bwMode="auto">
          <a:xfrm>
            <a:off x="4988263" y="1459159"/>
            <a:ext cx="3698537" cy="4544478"/>
          </a:xfrm>
          <a:prstGeom prst="rect">
            <a:avLst/>
          </a:prstGeom>
          <a:noFill/>
          <a:ln w="9525">
            <a:noFill/>
            <a:miter lim="800000"/>
            <a:headEnd/>
            <a:tailEnd/>
          </a:ln>
        </p:spPr>
      </p:pic>
      <p:sp>
        <p:nvSpPr>
          <p:cNvPr id="9" name="Flowchart: Document 8">
            <a:extLst>
              <a:ext uri="{FF2B5EF4-FFF2-40B4-BE49-F238E27FC236}">
                <a16:creationId xmlns:a16="http://schemas.microsoft.com/office/drawing/2014/main" id="{BD8C2B1B-FB61-47FC-A576-F9A44D33EE70}"/>
              </a:ext>
            </a:extLst>
          </p:cNvPr>
          <p:cNvSpPr/>
          <p:nvPr/>
        </p:nvSpPr>
        <p:spPr>
          <a:xfrm rot="16200000">
            <a:off x="-887802" y="1452476"/>
            <a:ext cx="6374211" cy="4266103"/>
          </a:xfrm>
          <a:prstGeom prst="flowChartDocumen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440280F-0ED7-4805-B11A-858DB1F77253}"/>
              </a:ext>
            </a:extLst>
          </p:cNvPr>
          <p:cNvSpPr/>
          <p:nvPr/>
        </p:nvSpPr>
        <p:spPr>
          <a:xfrm>
            <a:off x="346275" y="2644298"/>
            <a:ext cx="3209725" cy="1509196"/>
          </a:xfrm>
          <a:prstGeom prst="rect">
            <a:avLst/>
          </a:prstGeom>
        </p:spPr>
        <p:txBody>
          <a:bodyPr wrap="square">
            <a:spAutoFit/>
          </a:bodyPr>
          <a:lstStyle/>
          <a:p>
            <a:pPr algn="ctr">
              <a:lnSpc>
                <a:spcPct val="107000"/>
              </a:lnSpc>
              <a:spcBef>
                <a:spcPts val="0"/>
              </a:spcBef>
              <a:spcAft>
                <a:spcPts val="800"/>
              </a:spcAft>
            </a:pPr>
            <a:r>
              <a:rPr lang="en-US" sz="4400" b="1" dirty="0">
                <a:solidFill>
                  <a:schemeClr val="bg1"/>
                </a:solidFill>
                <a:cs typeface="Times New Roman" panose="02020603050405020304" pitchFamily="18" charset="0"/>
              </a:rPr>
              <a:t>Questions or Feedback?</a:t>
            </a:r>
            <a:endParaRPr lang="en-US" sz="3200" b="1" dirty="0">
              <a:solidFill>
                <a:schemeClr val="bg1"/>
              </a:solidFill>
              <a:cs typeface="Times New Roman" panose="02020603050405020304" pitchFamily="18" charset="0"/>
            </a:endParaRPr>
          </a:p>
        </p:txBody>
      </p:sp>
      <p:sp>
        <p:nvSpPr>
          <p:cNvPr id="2" name="TextBox 1">
            <a:extLst>
              <a:ext uri="{FF2B5EF4-FFF2-40B4-BE49-F238E27FC236}">
                <a16:creationId xmlns:a16="http://schemas.microsoft.com/office/drawing/2014/main" id="{1F2C38C0-0EEB-4375-B4EB-9A7889D455DB}"/>
              </a:ext>
            </a:extLst>
          </p:cNvPr>
          <p:cNvSpPr txBox="1"/>
          <p:nvPr/>
        </p:nvSpPr>
        <p:spPr>
          <a:xfrm>
            <a:off x="457200" y="4343400"/>
            <a:ext cx="3309730" cy="1754326"/>
          </a:xfrm>
          <a:prstGeom prst="rect">
            <a:avLst/>
          </a:prstGeom>
          <a:noFill/>
        </p:spPr>
        <p:txBody>
          <a:bodyPr wrap="square" rtlCol="0">
            <a:spAutoFit/>
          </a:bodyPr>
          <a:lstStyle/>
          <a:p>
            <a:r>
              <a:rPr lang="en-US" b="1" dirty="0">
                <a:solidFill>
                  <a:schemeClr val="bg1"/>
                </a:solidFill>
              </a:rPr>
              <a:t>Paul Steinman</a:t>
            </a:r>
          </a:p>
          <a:p>
            <a:r>
              <a:rPr lang="en-US" dirty="0">
                <a:hlinkClick r:id="rId5"/>
              </a:rPr>
              <a:t>psteinman@HNTB.com</a:t>
            </a:r>
            <a:endParaRPr lang="en-US" dirty="0"/>
          </a:p>
          <a:p>
            <a:endParaRPr lang="en-US" dirty="0"/>
          </a:p>
          <a:p>
            <a:r>
              <a:rPr lang="en-US" b="1" dirty="0">
                <a:solidFill>
                  <a:schemeClr val="bg1"/>
                </a:solidFill>
              </a:rPr>
              <a:t>Katrina Feltes</a:t>
            </a:r>
          </a:p>
          <a:p>
            <a:r>
              <a:rPr lang="en-US" dirty="0">
                <a:hlinkClick r:id="rId6"/>
              </a:rPr>
              <a:t>kfeltes@hntb.com</a:t>
            </a:r>
            <a:endParaRPr lang="en-US" dirty="0"/>
          </a:p>
          <a:p>
            <a:endParaRPr lang="en-US" dirty="0"/>
          </a:p>
        </p:txBody>
      </p:sp>
    </p:spTree>
    <p:extLst>
      <p:ext uri="{BB962C8B-B14F-4D97-AF65-F5344CB8AC3E}">
        <p14:creationId xmlns:p14="http://schemas.microsoft.com/office/powerpoint/2010/main" val="1330708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659417"/>
            <a:ext cx="5023879" cy="1143000"/>
          </a:xfrm>
        </p:spPr>
        <p:txBody>
          <a:bodyPr/>
          <a:lstStyle/>
          <a:p>
            <a:r>
              <a:rPr lang="en-US" u="sng" dirty="0"/>
              <a:t>What is IPD?</a:t>
            </a:r>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3</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pic>
        <p:nvPicPr>
          <p:cNvPr id="7" name="Picture 6">
            <a:extLst>
              <a:ext uri="{FF2B5EF4-FFF2-40B4-BE49-F238E27FC236}">
                <a16:creationId xmlns:a16="http://schemas.microsoft.com/office/drawing/2014/main" id="{014C559A-2F27-4040-B4E7-CCB1207B2A9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34168" y="503307"/>
            <a:ext cx="3743132" cy="1811704"/>
          </a:xfrm>
          <a:prstGeom prst="rect">
            <a:avLst/>
          </a:prstGeom>
        </p:spPr>
      </p:pic>
      <p:pic>
        <p:nvPicPr>
          <p:cNvPr id="25" name="Picture 24">
            <a:extLst>
              <a:ext uri="{FF2B5EF4-FFF2-40B4-BE49-F238E27FC236}">
                <a16:creationId xmlns:a16="http://schemas.microsoft.com/office/drawing/2014/main" id="{2F8F59E4-9AA1-4130-BE3F-3AA201FF50AF}"/>
              </a:ext>
            </a:extLst>
          </p:cNvPr>
          <p:cNvPicPr/>
          <p:nvPr/>
        </p:nvPicPr>
        <p:blipFill rotWithShape="1">
          <a:blip r:embed="rId4">
            <a:extLst>
              <a:ext uri="{28A0092B-C50C-407E-A947-70E740481C1C}">
                <a14:useLocalDpi xmlns:a14="http://schemas.microsoft.com/office/drawing/2010/main" val="0"/>
              </a:ext>
            </a:extLst>
          </a:blip>
          <a:srcRect r="2298"/>
          <a:stretch/>
        </p:blipFill>
        <p:spPr>
          <a:xfrm>
            <a:off x="207066" y="2071725"/>
            <a:ext cx="6909352" cy="4284627"/>
          </a:xfrm>
          <a:prstGeom prst="rect">
            <a:avLst/>
          </a:prstGeom>
        </p:spPr>
      </p:pic>
      <p:sp>
        <p:nvSpPr>
          <p:cNvPr id="12" name="TextBox 11">
            <a:extLst>
              <a:ext uri="{FF2B5EF4-FFF2-40B4-BE49-F238E27FC236}">
                <a16:creationId xmlns:a16="http://schemas.microsoft.com/office/drawing/2014/main" id="{2C8BB277-7D2B-4CD7-B57C-5082F1E147A2}"/>
              </a:ext>
            </a:extLst>
          </p:cNvPr>
          <p:cNvSpPr txBox="1"/>
          <p:nvPr/>
        </p:nvSpPr>
        <p:spPr>
          <a:xfrm>
            <a:off x="529655" y="5919505"/>
            <a:ext cx="8407280" cy="646331"/>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3600" dirty="0">
                <a:solidFill>
                  <a:schemeClr val="bg1"/>
                </a:solidFill>
                <a:latin typeface="Arial"/>
                <a:cs typeface="Arial"/>
              </a:rPr>
              <a:t>Streamlined, more efficient process</a:t>
            </a:r>
          </a:p>
        </p:txBody>
      </p:sp>
    </p:spTree>
    <p:extLst>
      <p:ext uri="{BB962C8B-B14F-4D97-AF65-F5344CB8AC3E}">
        <p14:creationId xmlns:p14="http://schemas.microsoft.com/office/powerpoint/2010/main" val="118743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71C20-CBCB-41E6-8F7D-8C65F9EBE7A3}"/>
              </a:ext>
            </a:extLst>
          </p:cNvPr>
          <p:cNvSpPr>
            <a:spLocks noGrp="1"/>
          </p:cNvSpPr>
          <p:nvPr>
            <p:ph type="title"/>
          </p:nvPr>
        </p:nvSpPr>
        <p:spPr>
          <a:xfrm>
            <a:off x="122956" y="494632"/>
            <a:ext cx="3308684" cy="1143000"/>
          </a:xfrm>
        </p:spPr>
        <p:txBody>
          <a:bodyPr/>
          <a:lstStyle/>
          <a:p>
            <a:r>
              <a:rPr lang="en-US" dirty="0"/>
              <a:t>Team-based</a:t>
            </a:r>
            <a:br>
              <a:rPr lang="en-US" dirty="0"/>
            </a:br>
            <a:r>
              <a:rPr lang="en-US" dirty="0"/>
              <a:t>culture</a:t>
            </a:r>
          </a:p>
        </p:txBody>
      </p:sp>
      <p:sp>
        <p:nvSpPr>
          <p:cNvPr id="3" name="Text Placeholder 2">
            <a:extLst>
              <a:ext uri="{FF2B5EF4-FFF2-40B4-BE49-F238E27FC236}">
                <a16:creationId xmlns:a16="http://schemas.microsoft.com/office/drawing/2014/main" id="{448849D3-E2BF-4B79-9E99-5A153A7E7B5D}"/>
              </a:ext>
            </a:extLst>
          </p:cNvPr>
          <p:cNvSpPr>
            <a:spLocks noGrp="1"/>
          </p:cNvSpPr>
          <p:nvPr>
            <p:ph type="body" sz="quarter" idx="12"/>
          </p:nvPr>
        </p:nvSpPr>
        <p:spPr/>
        <p:txBody>
          <a:bodyPr/>
          <a:lstStyle/>
          <a:p>
            <a:r>
              <a:rPr lang="en-US" dirty="0"/>
              <a:t>Integrated Project Delivery</a:t>
            </a:r>
          </a:p>
        </p:txBody>
      </p:sp>
      <p:sp>
        <p:nvSpPr>
          <p:cNvPr id="5" name="Slide Number Placeholder 4">
            <a:extLst>
              <a:ext uri="{FF2B5EF4-FFF2-40B4-BE49-F238E27FC236}">
                <a16:creationId xmlns:a16="http://schemas.microsoft.com/office/drawing/2014/main" id="{22532005-FD69-4E9F-83A7-1A9AE510275E}"/>
              </a:ext>
            </a:extLst>
          </p:cNvPr>
          <p:cNvSpPr>
            <a:spLocks noGrp="1"/>
          </p:cNvSpPr>
          <p:nvPr>
            <p:ph type="sldNum" sz="quarter" idx="14"/>
          </p:nvPr>
        </p:nvSpPr>
        <p:spPr/>
        <p:txBody>
          <a:bodyPr/>
          <a:lstStyle/>
          <a:p>
            <a:pPr>
              <a:defRPr/>
            </a:pPr>
            <a:fld id="{B3DAFCE5-0C67-4A53-8F92-3CAC2938318C}" type="slidenum">
              <a:rPr lang="en-US" altLang="en-US" smtClean="0"/>
              <a:pPr>
                <a:defRPr/>
              </a:pPr>
              <a:t>4</a:t>
            </a:fld>
            <a:endParaRPr lang="en-US" altLang="en-US"/>
          </a:p>
        </p:txBody>
      </p:sp>
      <p:sp>
        <p:nvSpPr>
          <p:cNvPr id="9" name="TextBox 8">
            <a:extLst>
              <a:ext uri="{FF2B5EF4-FFF2-40B4-BE49-F238E27FC236}">
                <a16:creationId xmlns:a16="http://schemas.microsoft.com/office/drawing/2014/main" id="{FC857EE6-7AB0-4F3A-AC75-FF36F41CAD59}"/>
              </a:ext>
            </a:extLst>
          </p:cNvPr>
          <p:cNvSpPr txBox="1"/>
          <p:nvPr/>
        </p:nvSpPr>
        <p:spPr>
          <a:xfrm>
            <a:off x="1533096" y="1806895"/>
            <a:ext cx="2638169" cy="584775"/>
          </a:xfrm>
          <a:prstGeom prst="rect">
            <a:avLst/>
          </a:prstGeom>
          <a:solidFill>
            <a:schemeClr val="bg1">
              <a:lumMod val="85000"/>
            </a:schemeClr>
          </a:solidFill>
          <a:ln>
            <a:solidFill>
              <a:schemeClr val="bg1">
                <a:lumMod val="6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schemeClr val="bg1">
                    <a:lumMod val="50000"/>
                  </a:schemeClr>
                </a:solidFill>
                <a:latin typeface="Arial"/>
                <a:cs typeface="Arial"/>
              </a:rPr>
              <a:t>Integrated</a:t>
            </a:r>
          </a:p>
        </p:txBody>
      </p:sp>
      <p:sp>
        <p:nvSpPr>
          <p:cNvPr id="11" name="TextBox 10">
            <a:extLst>
              <a:ext uri="{FF2B5EF4-FFF2-40B4-BE49-F238E27FC236}">
                <a16:creationId xmlns:a16="http://schemas.microsoft.com/office/drawing/2014/main" id="{9AAE73B9-0753-438A-A505-9835C05F8CEC}"/>
              </a:ext>
            </a:extLst>
          </p:cNvPr>
          <p:cNvSpPr txBox="1"/>
          <p:nvPr/>
        </p:nvSpPr>
        <p:spPr>
          <a:xfrm>
            <a:off x="1095284" y="3502352"/>
            <a:ext cx="2638169" cy="584775"/>
          </a:xfrm>
          <a:prstGeom prst="rect">
            <a:avLst/>
          </a:prstGeom>
          <a:solidFill>
            <a:schemeClr val="bg1">
              <a:lumMod val="50000"/>
            </a:schemeClr>
          </a:solidFill>
          <a:ln>
            <a:solidFill>
              <a:schemeClr val="bg1">
                <a:lumMod val="6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schemeClr val="bg1"/>
                </a:solidFill>
                <a:latin typeface="Arial"/>
                <a:cs typeface="Arial"/>
              </a:rPr>
              <a:t>Innovation</a:t>
            </a:r>
          </a:p>
        </p:txBody>
      </p:sp>
      <p:sp>
        <p:nvSpPr>
          <p:cNvPr id="12" name="TextBox 11">
            <a:extLst>
              <a:ext uri="{FF2B5EF4-FFF2-40B4-BE49-F238E27FC236}">
                <a16:creationId xmlns:a16="http://schemas.microsoft.com/office/drawing/2014/main" id="{8A1C646F-F985-44CA-9047-591584625ACA}"/>
              </a:ext>
            </a:extLst>
          </p:cNvPr>
          <p:cNvSpPr txBox="1"/>
          <p:nvPr/>
        </p:nvSpPr>
        <p:spPr>
          <a:xfrm>
            <a:off x="606909" y="4347467"/>
            <a:ext cx="2970545" cy="584775"/>
          </a:xfrm>
          <a:prstGeom prst="rect">
            <a:avLst/>
          </a:prstGeom>
          <a:solidFill>
            <a:schemeClr val="tx1">
              <a:lumMod val="65000"/>
              <a:lumOff val="35000"/>
            </a:schemeClr>
          </a:solidFill>
          <a:ln>
            <a:solidFill>
              <a:schemeClr val="bg1">
                <a:lumMod val="6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schemeClr val="bg1"/>
                </a:solidFill>
                <a:latin typeface="Arial"/>
                <a:cs typeface="Arial"/>
              </a:rPr>
              <a:t>Common Goal</a:t>
            </a:r>
          </a:p>
        </p:txBody>
      </p:sp>
      <p:sp>
        <p:nvSpPr>
          <p:cNvPr id="13" name="TextBox 12">
            <a:extLst>
              <a:ext uri="{FF2B5EF4-FFF2-40B4-BE49-F238E27FC236}">
                <a16:creationId xmlns:a16="http://schemas.microsoft.com/office/drawing/2014/main" id="{69935EA1-3FBE-4166-8972-74BDBFA48F42}"/>
              </a:ext>
            </a:extLst>
          </p:cNvPr>
          <p:cNvSpPr txBox="1"/>
          <p:nvPr/>
        </p:nvSpPr>
        <p:spPr>
          <a:xfrm>
            <a:off x="122956" y="5196067"/>
            <a:ext cx="3626317" cy="584775"/>
          </a:xfrm>
          <a:prstGeom prst="rect">
            <a:avLst/>
          </a:prstGeom>
          <a:solidFill>
            <a:schemeClr val="tx1">
              <a:lumMod val="75000"/>
              <a:lumOff val="25000"/>
            </a:schemeClr>
          </a:solidFill>
          <a:ln>
            <a:solidFill>
              <a:schemeClr val="bg1">
                <a:lumMod val="6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schemeClr val="bg1"/>
                </a:solidFill>
                <a:latin typeface="Arial"/>
                <a:cs typeface="Arial"/>
              </a:rPr>
              <a:t>High Engagement</a:t>
            </a:r>
          </a:p>
        </p:txBody>
      </p:sp>
      <p:sp>
        <p:nvSpPr>
          <p:cNvPr id="14" name="TextBox 13">
            <a:extLst>
              <a:ext uri="{FF2B5EF4-FFF2-40B4-BE49-F238E27FC236}">
                <a16:creationId xmlns:a16="http://schemas.microsoft.com/office/drawing/2014/main" id="{A97006B3-A851-4146-AD35-E7CD107FFC9A}"/>
              </a:ext>
            </a:extLst>
          </p:cNvPr>
          <p:cNvSpPr txBox="1"/>
          <p:nvPr/>
        </p:nvSpPr>
        <p:spPr>
          <a:xfrm>
            <a:off x="1251283" y="2655495"/>
            <a:ext cx="2406316" cy="584775"/>
          </a:xfrm>
          <a:prstGeom prst="rect">
            <a:avLst/>
          </a:prstGeom>
          <a:solidFill>
            <a:schemeClr val="bg1">
              <a:lumMod val="65000"/>
            </a:schemeClr>
          </a:solidFill>
          <a:ln>
            <a:solidFill>
              <a:schemeClr val="bg1">
                <a:lumMod val="6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schemeClr val="bg1"/>
                </a:solidFill>
                <a:latin typeface="Arial"/>
                <a:cs typeface="Arial"/>
              </a:rPr>
              <a:t>Share Ideas</a:t>
            </a:r>
          </a:p>
        </p:txBody>
      </p:sp>
      <p:pic>
        <p:nvPicPr>
          <p:cNvPr id="1026" name="Picture 2" descr="Teamwork | Funny animals, Pets, Animals">
            <a:extLst>
              <a:ext uri="{FF2B5EF4-FFF2-40B4-BE49-F238E27FC236}">
                <a16:creationId xmlns:a16="http://schemas.microsoft.com/office/drawing/2014/main" id="{8F19E75A-87F9-47A4-85AF-2633AA6025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01" t="10531" r="7595" b="10531"/>
          <a:stretch/>
        </p:blipFill>
        <p:spPr bwMode="auto">
          <a:xfrm>
            <a:off x="3577454" y="542027"/>
            <a:ext cx="5443590" cy="600954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1020CBA-520C-4A2A-8B7F-371800AB23BE}"/>
              </a:ext>
            </a:extLst>
          </p:cNvPr>
          <p:cNvSpPr txBox="1"/>
          <p:nvPr/>
        </p:nvSpPr>
        <p:spPr>
          <a:xfrm>
            <a:off x="2343387" y="5988014"/>
            <a:ext cx="5102442" cy="584775"/>
          </a:xfrm>
          <a:prstGeom prst="rect">
            <a:avLst/>
          </a:prstGeom>
          <a:solidFill>
            <a:schemeClr val="tx1">
              <a:lumMod val="95000"/>
              <a:lumOff val="5000"/>
            </a:schemeClr>
          </a:solidFill>
          <a:ln>
            <a:solidFill>
              <a:schemeClr val="bg1">
                <a:lumMod val="65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schemeClr val="bg1"/>
                </a:solidFill>
                <a:latin typeface="Arial"/>
                <a:cs typeface="Arial"/>
              </a:rPr>
              <a:t>Together We Achieve More</a:t>
            </a:r>
          </a:p>
        </p:txBody>
      </p:sp>
    </p:spTree>
    <p:extLst>
      <p:ext uri="{BB962C8B-B14F-4D97-AF65-F5344CB8AC3E}">
        <p14:creationId xmlns:p14="http://schemas.microsoft.com/office/powerpoint/2010/main" val="131400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1844" y="520375"/>
            <a:ext cx="8720312" cy="1143000"/>
          </a:xfrm>
        </p:spPr>
        <p:txBody>
          <a:bodyPr/>
          <a:lstStyle/>
          <a:p>
            <a:r>
              <a:rPr lang="en-US" sz="3600" u="sng" dirty="0">
                <a:latin typeface="+mj-lt"/>
              </a:rPr>
              <a:t>What are IPD Teams Working On?</a:t>
            </a:r>
          </a:p>
        </p:txBody>
      </p:sp>
      <p:sp>
        <p:nvSpPr>
          <p:cNvPr id="5" name="Slide Number Placeholder 4"/>
          <p:cNvSpPr>
            <a:spLocks noGrp="1"/>
          </p:cNvSpPr>
          <p:nvPr>
            <p:ph type="sldNum" sz="quarter" idx="14"/>
          </p:nvPr>
        </p:nvSpPr>
        <p:spPr/>
        <p:txBody>
          <a:bodyPr/>
          <a:lstStyle/>
          <a:p>
            <a:pPr>
              <a:defRPr/>
            </a:pPr>
            <a:fld id="{3C2E06F5-03C5-4BA5-AE80-2E98A827F366}" type="slidenum">
              <a:rPr lang="en-US" altLang="en-US" smtClean="0"/>
              <a:pPr>
                <a:defRPr/>
              </a:pPr>
              <a:t>5</a:t>
            </a:fld>
            <a:endParaRPr lang="en-US" altLang="en-US" dirty="0"/>
          </a:p>
        </p:txBody>
      </p:sp>
      <p:sp>
        <p:nvSpPr>
          <p:cNvPr id="9" name="Text Placeholder 6">
            <a:extLst>
              <a:ext uri="{FF2B5EF4-FFF2-40B4-BE49-F238E27FC236}">
                <a16:creationId xmlns:a16="http://schemas.microsoft.com/office/drawing/2014/main" id="{AA3CEB28-C02D-44E3-9C6C-73D7E2BA68E7}"/>
              </a:ext>
            </a:extLst>
          </p:cNvPr>
          <p:cNvSpPr>
            <a:spLocks noGrp="1"/>
          </p:cNvSpPr>
          <p:nvPr>
            <p:ph type="body" sz="quarter" idx="12"/>
          </p:nvPr>
        </p:nvSpPr>
        <p:spPr>
          <a:xfrm>
            <a:off x="4838700" y="88900"/>
            <a:ext cx="3848100" cy="273050"/>
          </a:xfrm>
        </p:spPr>
        <p:txBody>
          <a:bodyPr/>
          <a:lstStyle/>
          <a:p>
            <a:r>
              <a:rPr lang="en-US" dirty="0"/>
              <a:t>Integrated Project Delivery</a:t>
            </a:r>
          </a:p>
        </p:txBody>
      </p:sp>
      <p:sp>
        <p:nvSpPr>
          <p:cNvPr id="3" name="Rectangle: Rounded Corners 2">
            <a:extLst>
              <a:ext uri="{FF2B5EF4-FFF2-40B4-BE49-F238E27FC236}">
                <a16:creationId xmlns:a16="http://schemas.microsoft.com/office/drawing/2014/main" id="{F3B47FB1-244B-4260-9ACC-140CDB9ED3E9}"/>
              </a:ext>
            </a:extLst>
          </p:cNvPr>
          <p:cNvSpPr/>
          <p:nvPr/>
        </p:nvSpPr>
        <p:spPr>
          <a:xfrm>
            <a:off x="316523" y="1705839"/>
            <a:ext cx="1943099"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Detailed PDN Training</a:t>
            </a:r>
            <a:endParaRPr lang="en-US" dirty="0"/>
          </a:p>
        </p:txBody>
      </p:sp>
      <p:sp>
        <p:nvSpPr>
          <p:cNvPr id="7" name="Rectangle: Rounded Corners 6">
            <a:extLst>
              <a:ext uri="{FF2B5EF4-FFF2-40B4-BE49-F238E27FC236}">
                <a16:creationId xmlns:a16="http://schemas.microsoft.com/office/drawing/2014/main" id="{454F9E7D-5E51-42A3-858B-6DA17360570E}"/>
              </a:ext>
            </a:extLst>
          </p:cNvPr>
          <p:cNvSpPr/>
          <p:nvPr/>
        </p:nvSpPr>
        <p:spPr>
          <a:xfrm>
            <a:off x="316521" y="3643580"/>
            <a:ext cx="1943099"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PDN – versions 1.1 and 2.0</a:t>
            </a:r>
          </a:p>
        </p:txBody>
      </p:sp>
      <p:sp>
        <p:nvSpPr>
          <p:cNvPr id="8" name="Rectangle: Rounded Corners 7">
            <a:extLst>
              <a:ext uri="{FF2B5EF4-FFF2-40B4-BE49-F238E27FC236}">
                <a16:creationId xmlns:a16="http://schemas.microsoft.com/office/drawing/2014/main" id="{8D20F193-DB7B-45D7-8013-80363BFB113D}"/>
              </a:ext>
            </a:extLst>
          </p:cNvPr>
          <p:cNvSpPr/>
          <p:nvPr/>
        </p:nvSpPr>
        <p:spPr>
          <a:xfrm>
            <a:off x="4698025" y="2685888"/>
            <a:ext cx="1943099"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Project Mgmt. Guide</a:t>
            </a:r>
          </a:p>
        </p:txBody>
      </p:sp>
      <p:sp>
        <p:nvSpPr>
          <p:cNvPr id="10" name="Rectangle: Rounded Corners 9">
            <a:extLst>
              <a:ext uri="{FF2B5EF4-FFF2-40B4-BE49-F238E27FC236}">
                <a16:creationId xmlns:a16="http://schemas.microsoft.com/office/drawing/2014/main" id="{84622B92-F01B-4C1A-9C96-3ADC95A4E922}"/>
              </a:ext>
            </a:extLst>
          </p:cNvPr>
          <p:cNvSpPr/>
          <p:nvPr/>
        </p:nvSpPr>
        <p:spPr>
          <a:xfrm>
            <a:off x="4698023" y="3643580"/>
            <a:ext cx="1943099"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Financial Guidance Doc.</a:t>
            </a:r>
          </a:p>
        </p:txBody>
      </p:sp>
      <p:sp>
        <p:nvSpPr>
          <p:cNvPr id="11" name="Rectangle: Rounded Corners 10">
            <a:extLst>
              <a:ext uri="{FF2B5EF4-FFF2-40B4-BE49-F238E27FC236}">
                <a16:creationId xmlns:a16="http://schemas.microsoft.com/office/drawing/2014/main" id="{137BA8C1-F734-4404-91D4-252A7B3C1CF9}"/>
              </a:ext>
            </a:extLst>
          </p:cNvPr>
          <p:cNvSpPr/>
          <p:nvPr/>
        </p:nvSpPr>
        <p:spPr>
          <a:xfrm>
            <a:off x="2488222" y="1696824"/>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Standard Scopes of Work</a:t>
            </a:r>
          </a:p>
        </p:txBody>
      </p:sp>
      <p:sp>
        <p:nvSpPr>
          <p:cNvPr id="12" name="Rectangle: Rounded Corners 11">
            <a:extLst>
              <a:ext uri="{FF2B5EF4-FFF2-40B4-BE49-F238E27FC236}">
                <a16:creationId xmlns:a16="http://schemas.microsoft.com/office/drawing/2014/main" id="{8E853165-2842-4459-9074-48043A073AE8}"/>
              </a:ext>
            </a:extLst>
          </p:cNvPr>
          <p:cNvSpPr/>
          <p:nvPr/>
        </p:nvSpPr>
        <p:spPr>
          <a:xfrm>
            <a:off x="2488221" y="2667372"/>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CDE Flowchart</a:t>
            </a:r>
          </a:p>
        </p:txBody>
      </p:sp>
      <p:sp>
        <p:nvSpPr>
          <p:cNvPr id="13" name="Rectangle: Rounded Corners 12">
            <a:extLst>
              <a:ext uri="{FF2B5EF4-FFF2-40B4-BE49-F238E27FC236}">
                <a16:creationId xmlns:a16="http://schemas.microsoft.com/office/drawing/2014/main" id="{FEED577A-27F5-4DA2-85B6-7A4515A7895B}"/>
              </a:ext>
            </a:extLst>
          </p:cNvPr>
          <p:cNvSpPr/>
          <p:nvPr/>
        </p:nvSpPr>
        <p:spPr>
          <a:xfrm>
            <a:off x="2488222" y="3656950"/>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Quality Mgmt. Guide</a:t>
            </a:r>
          </a:p>
        </p:txBody>
      </p:sp>
      <p:sp>
        <p:nvSpPr>
          <p:cNvPr id="14" name="Rectangle: Rounded Corners 13">
            <a:extLst>
              <a:ext uri="{FF2B5EF4-FFF2-40B4-BE49-F238E27FC236}">
                <a16:creationId xmlns:a16="http://schemas.microsoft.com/office/drawing/2014/main" id="{F503F697-5CDC-455A-A887-995813F3D894}"/>
              </a:ext>
            </a:extLst>
          </p:cNvPr>
          <p:cNvSpPr/>
          <p:nvPr/>
        </p:nvSpPr>
        <p:spPr>
          <a:xfrm>
            <a:off x="2488220" y="4646528"/>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Risk Mgmt. Guide</a:t>
            </a:r>
          </a:p>
        </p:txBody>
      </p:sp>
      <p:sp>
        <p:nvSpPr>
          <p:cNvPr id="15" name="Rectangle: Rounded Corners 14">
            <a:extLst>
              <a:ext uri="{FF2B5EF4-FFF2-40B4-BE49-F238E27FC236}">
                <a16:creationId xmlns:a16="http://schemas.microsoft.com/office/drawing/2014/main" id="{431937D5-CE93-401E-B314-7B66E694E82A}"/>
              </a:ext>
            </a:extLst>
          </p:cNvPr>
          <p:cNvSpPr/>
          <p:nvPr/>
        </p:nvSpPr>
        <p:spPr>
          <a:xfrm>
            <a:off x="316519" y="4619147"/>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Kitchen Sink/PDN Scope Assistance</a:t>
            </a:r>
          </a:p>
        </p:txBody>
      </p:sp>
      <p:sp>
        <p:nvSpPr>
          <p:cNvPr id="16" name="Rectangle: Rounded Corners 15">
            <a:extLst>
              <a:ext uri="{FF2B5EF4-FFF2-40B4-BE49-F238E27FC236}">
                <a16:creationId xmlns:a16="http://schemas.microsoft.com/office/drawing/2014/main" id="{C7B00F56-A029-4812-A3F3-33516D45DC37}"/>
              </a:ext>
            </a:extLst>
          </p:cNvPr>
          <p:cNvSpPr/>
          <p:nvPr/>
        </p:nvSpPr>
        <p:spPr>
          <a:xfrm>
            <a:off x="4698023" y="1705839"/>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Data Governance</a:t>
            </a:r>
          </a:p>
        </p:txBody>
      </p:sp>
      <p:sp>
        <p:nvSpPr>
          <p:cNvPr id="17" name="Rectangle: Rounded Corners 16">
            <a:extLst>
              <a:ext uri="{FF2B5EF4-FFF2-40B4-BE49-F238E27FC236}">
                <a16:creationId xmlns:a16="http://schemas.microsoft.com/office/drawing/2014/main" id="{4B2A94FD-5F2D-4EBD-9A7C-7AD411701CD5}"/>
              </a:ext>
            </a:extLst>
          </p:cNvPr>
          <p:cNvSpPr/>
          <p:nvPr/>
        </p:nvSpPr>
        <p:spPr>
          <a:xfrm>
            <a:off x="316521" y="5625119"/>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Utilities Process Improvement</a:t>
            </a:r>
          </a:p>
        </p:txBody>
      </p:sp>
      <p:sp>
        <p:nvSpPr>
          <p:cNvPr id="18" name="Rectangle: Rounded Corners 17">
            <a:extLst>
              <a:ext uri="{FF2B5EF4-FFF2-40B4-BE49-F238E27FC236}">
                <a16:creationId xmlns:a16="http://schemas.microsoft.com/office/drawing/2014/main" id="{40CA6230-E8EB-46C6-B8E8-34543B42C340}"/>
              </a:ext>
            </a:extLst>
          </p:cNvPr>
          <p:cNvSpPr/>
          <p:nvPr/>
        </p:nvSpPr>
        <p:spPr>
          <a:xfrm>
            <a:off x="2488220" y="5635134"/>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ROW Process Improvement</a:t>
            </a:r>
          </a:p>
        </p:txBody>
      </p:sp>
      <p:sp>
        <p:nvSpPr>
          <p:cNvPr id="19" name="Rectangle: Rounded Corners 18">
            <a:extLst>
              <a:ext uri="{FF2B5EF4-FFF2-40B4-BE49-F238E27FC236}">
                <a16:creationId xmlns:a16="http://schemas.microsoft.com/office/drawing/2014/main" id="{AD2971C4-563A-4E55-9E87-1BE6E707C966}"/>
              </a:ext>
            </a:extLst>
          </p:cNvPr>
          <p:cNvSpPr/>
          <p:nvPr/>
        </p:nvSpPr>
        <p:spPr>
          <a:xfrm>
            <a:off x="6884380" y="4631833"/>
            <a:ext cx="1943101" cy="81814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Roadway Design Manual</a:t>
            </a:r>
          </a:p>
        </p:txBody>
      </p:sp>
      <p:sp>
        <p:nvSpPr>
          <p:cNvPr id="21" name="Rectangle: Rounded Corners 20">
            <a:extLst>
              <a:ext uri="{FF2B5EF4-FFF2-40B4-BE49-F238E27FC236}">
                <a16:creationId xmlns:a16="http://schemas.microsoft.com/office/drawing/2014/main" id="{3AD9F645-9A19-4FDC-BAD1-E2770164DC57}"/>
              </a:ext>
            </a:extLst>
          </p:cNvPr>
          <p:cNvSpPr/>
          <p:nvPr/>
        </p:nvSpPr>
        <p:spPr>
          <a:xfrm>
            <a:off x="316519" y="2672735"/>
            <a:ext cx="1943099"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MS Project Schedule Training</a:t>
            </a:r>
            <a:endParaRPr lang="en-US" dirty="0"/>
          </a:p>
        </p:txBody>
      </p:sp>
      <p:sp>
        <p:nvSpPr>
          <p:cNvPr id="22" name="Rectangle: Rounded Corners 21">
            <a:extLst>
              <a:ext uri="{FF2B5EF4-FFF2-40B4-BE49-F238E27FC236}">
                <a16:creationId xmlns:a16="http://schemas.microsoft.com/office/drawing/2014/main" id="{ABD893FB-EEE9-48EA-B9AA-CB92E5AC54EC}"/>
              </a:ext>
            </a:extLst>
          </p:cNvPr>
          <p:cNvSpPr/>
          <p:nvPr/>
        </p:nvSpPr>
        <p:spPr>
          <a:xfrm>
            <a:off x="4698025" y="4598913"/>
            <a:ext cx="1943099"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Division LET Guidance</a:t>
            </a:r>
          </a:p>
        </p:txBody>
      </p:sp>
      <p:sp>
        <p:nvSpPr>
          <p:cNvPr id="23" name="Rectangle: Rounded Corners 22">
            <a:extLst>
              <a:ext uri="{FF2B5EF4-FFF2-40B4-BE49-F238E27FC236}">
                <a16:creationId xmlns:a16="http://schemas.microsoft.com/office/drawing/2014/main" id="{D55D5458-A25B-49D6-8D00-4D00465CA7A6}"/>
              </a:ext>
            </a:extLst>
          </p:cNvPr>
          <p:cNvSpPr/>
          <p:nvPr/>
        </p:nvSpPr>
        <p:spPr>
          <a:xfrm>
            <a:off x="6869722" y="5635134"/>
            <a:ext cx="1943101" cy="81814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dirty="0"/>
              <a:t>Cost Estimating Process</a:t>
            </a:r>
          </a:p>
        </p:txBody>
      </p:sp>
      <p:sp>
        <p:nvSpPr>
          <p:cNvPr id="24" name="Rectangle: Rounded Corners 23">
            <a:extLst>
              <a:ext uri="{FF2B5EF4-FFF2-40B4-BE49-F238E27FC236}">
                <a16:creationId xmlns:a16="http://schemas.microsoft.com/office/drawing/2014/main" id="{4D3C17C5-1C79-4F9E-A246-05296FAAD834}"/>
              </a:ext>
            </a:extLst>
          </p:cNvPr>
          <p:cNvSpPr/>
          <p:nvPr/>
        </p:nvSpPr>
        <p:spPr>
          <a:xfrm>
            <a:off x="6848379" y="3707539"/>
            <a:ext cx="1943099" cy="818148"/>
          </a:xfrm>
          <a:prstGeom prst="roundRect">
            <a:avLst/>
          </a:prstGeom>
          <a:gradFill>
            <a:gsLst>
              <a:gs pos="0">
                <a:srgbClr val="EF9275"/>
              </a:gs>
              <a:gs pos="100000">
                <a:srgbClr val="F5BEAD"/>
              </a:gs>
            </a:gsLst>
          </a:gradFill>
          <a:ln>
            <a:solidFill>
              <a:srgbClr val="E6592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Change Mgmt. Process</a:t>
            </a:r>
          </a:p>
        </p:txBody>
      </p:sp>
      <p:sp>
        <p:nvSpPr>
          <p:cNvPr id="25" name="Rectangle: Rounded Corners 24">
            <a:extLst>
              <a:ext uri="{FF2B5EF4-FFF2-40B4-BE49-F238E27FC236}">
                <a16:creationId xmlns:a16="http://schemas.microsoft.com/office/drawing/2014/main" id="{EE6ACA1E-D577-4F7E-AD02-208324463418}"/>
              </a:ext>
            </a:extLst>
          </p:cNvPr>
          <p:cNvSpPr/>
          <p:nvPr/>
        </p:nvSpPr>
        <p:spPr>
          <a:xfrm>
            <a:off x="6848380" y="2687132"/>
            <a:ext cx="1943099" cy="818148"/>
          </a:xfrm>
          <a:prstGeom prst="roundRect">
            <a:avLst/>
          </a:prstGeom>
          <a:gradFill>
            <a:gsLst>
              <a:gs pos="0">
                <a:srgbClr val="EF9275"/>
              </a:gs>
              <a:gs pos="100000">
                <a:srgbClr val="F5BEAD"/>
              </a:gs>
            </a:gsLst>
          </a:gradFill>
          <a:ln>
            <a:solidFill>
              <a:srgbClr val="E6592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Errors &amp; Omissions Guide</a:t>
            </a:r>
          </a:p>
        </p:txBody>
      </p:sp>
      <p:sp>
        <p:nvSpPr>
          <p:cNvPr id="26" name="Rectangle: Rounded Corners 25">
            <a:extLst>
              <a:ext uri="{FF2B5EF4-FFF2-40B4-BE49-F238E27FC236}">
                <a16:creationId xmlns:a16="http://schemas.microsoft.com/office/drawing/2014/main" id="{CCF7BD61-27A1-450E-8355-A700DB2D3E59}"/>
              </a:ext>
            </a:extLst>
          </p:cNvPr>
          <p:cNvSpPr/>
          <p:nvPr/>
        </p:nvSpPr>
        <p:spPr>
          <a:xfrm>
            <a:off x="4698021" y="5635134"/>
            <a:ext cx="1943101" cy="818148"/>
          </a:xfrm>
          <a:prstGeom prst="roundRect">
            <a:avLst/>
          </a:prstGeom>
        </p:spPr>
        <p:style>
          <a:lnRef idx="1">
            <a:schemeClr val="accent1"/>
          </a:lnRef>
          <a:fillRef idx="1003">
            <a:schemeClr val="dk2"/>
          </a:fillRef>
          <a:effectRef idx="2">
            <a:schemeClr val="accent1"/>
          </a:effectRef>
          <a:fontRef idx="minor">
            <a:schemeClr val="lt1"/>
          </a:fontRef>
        </p:style>
        <p:txBody>
          <a:bodyPr rtlCol="0" anchor="ctr"/>
          <a:lstStyle/>
          <a:p>
            <a:pPr algn="ctr"/>
            <a:r>
              <a:rPr lang="en-US" sz="2000" dirty="0"/>
              <a:t>Merger Process Refinements</a:t>
            </a:r>
          </a:p>
        </p:txBody>
      </p:sp>
      <p:sp>
        <p:nvSpPr>
          <p:cNvPr id="27" name="Rectangle: Rounded Corners 26">
            <a:extLst>
              <a:ext uri="{FF2B5EF4-FFF2-40B4-BE49-F238E27FC236}">
                <a16:creationId xmlns:a16="http://schemas.microsoft.com/office/drawing/2014/main" id="{C7A6084B-9AE4-4D86-8395-0EB73D07953A}"/>
              </a:ext>
            </a:extLst>
          </p:cNvPr>
          <p:cNvSpPr/>
          <p:nvPr/>
        </p:nvSpPr>
        <p:spPr>
          <a:xfrm>
            <a:off x="6848380" y="1691988"/>
            <a:ext cx="1943099" cy="818148"/>
          </a:xfrm>
          <a:prstGeom prst="roundRect">
            <a:avLst/>
          </a:prstGeom>
          <a:gradFill>
            <a:gsLst>
              <a:gs pos="0">
                <a:srgbClr val="EF9275"/>
              </a:gs>
              <a:gs pos="100000">
                <a:srgbClr val="F5BEAD"/>
              </a:gs>
            </a:gsLst>
          </a:gradFill>
          <a:ln>
            <a:solidFill>
              <a:srgbClr val="E6592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Alt. Delivery PDN</a:t>
            </a:r>
          </a:p>
        </p:txBody>
      </p:sp>
    </p:spTree>
    <p:extLst>
      <p:ext uri="{BB962C8B-B14F-4D97-AF65-F5344CB8AC3E}">
        <p14:creationId xmlns:p14="http://schemas.microsoft.com/office/powerpoint/2010/main" val="70425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anim calcmode="lin" valueType="num">
                                      <p:cBhvr>
                                        <p:cTn id="72" dur="1000" fill="hold"/>
                                        <p:tgtEl>
                                          <p:spTgt spid="10"/>
                                        </p:tgtEl>
                                        <p:attrNameLst>
                                          <p:attrName>ppt_x</p:attrName>
                                        </p:attrNameLst>
                                      </p:cBhvr>
                                      <p:tavLst>
                                        <p:tav tm="0">
                                          <p:val>
                                            <p:strVal val="#ppt_x"/>
                                          </p:val>
                                        </p:tav>
                                        <p:tav tm="100000">
                                          <p:val>
                                            <p:strVal val="#ppt_x"/>
                                          </p:val>
                                        </p:tav>
                                      </p:tavLst>
                                    </p:anim>
                                    <p:anim calcmode="lin" valueType="num">
                                      <p:cBhvr>
                                        <p:cTn id="73" dur="1000" fill="hold"/>
                                        <p:tgtEl>
                                          <p:spTgt spid="1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1000"/>
                                        <p:tgtEl>
                                          <p:spTgt spid="25"/>
                                        </p:tgtEl>
                                      </p:cBhvr>
                                    </p:animEffect>
                                    <p:anim calcmode="lin" valueType="num">
                                      <p:cBhvr>
                                        <p:cTn id="89" dur="1000" fill="hold"/>
                                        <p:tgtEl>
                                          <p:spTgt spid="25"/>
                                        </p:tgtEl>
                                        <p:attrNameLst>
                                          <p:attrName>ppt_x</p:attrName>
                                        </p:attrNameLst>
                                      </p:cBhvr>
                                      <p:tavLst>
                                        <p:tav tm="0">
                                          <p:val>
                                            <p:strVal val="#ppt_x"/>
                                          </p:val>
                                        </p:tav>
                                        <p:tav tm="100000">
                                          <p:val>
                                            <p:strVal val="#ppt_x"/>
                                          </p:val>
                                        </p:tav>
                                      </p:tavLst>
                                    </p:anim>
                                    <p:anim calcmode="lin" valueType="num">
                                      <p:cBhvr>
                                        <p:cTn id="90" dur="1000" fill="hold"/>
                                        <p:tgtEl>
                                          <p:spTgt spid="2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1000" fill="hold"/>
                                        <p:tgtEl>
                                          <p:spTgt spid="24"/>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1000"/>
                                        <p:tgtEl>
                                          <p:spTgt spid="27"/>
                                        </p:tgtEl>
                                      </p:cBhvr>
                                    </p:animEffect>
                                    <p:anim calcmode="lin" valueType="num">
                                      <p:cBhvr>
                                        <p:cTn id="99" dur="1000" fill="hold"/>
                                        <p:tgtEl>
                                          <p:spTgt spid="27"/>
                                        </p:tgtEl>
                                        <p:attrNameLst>
                                          <p:attrName>ppt_x</p:attrName>
                                        </p:attrNameLst>
                                      </p:cBhvr>
                                      <p:tavLst>
                                        <p:tav tm="0">
                                          <p:val>
                                            <p:strVal val="#ppt_x"/>
                                          </p:val>
                                        </p:tav>
                                        <p:tav tm="100000">
                                          <p:val>
                                            <p:strVal val="#ppt_x"/>
                                          </p:val>
                                        </p:tav>
                                      </p:tavLst>
                                    </p:anim>
                                    <p:anim calcmode="lin" valueType="num">
                                      <p:cBhvr>
                                        <p:cTn id="100" dur="1000" fill="hold"/>
                                        <p:tgtEl>
                                          <p:spTgt spid="2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1000"/>
                                        <p:tgtEl>
                                          <p:spTgt spid="19"/>
                                        </p:tgtEl>
                                      </p:cBhvr>
                                    </p:animEffect>
                                    <p:anim calcmode="lin" valueType="num">
                                      <p:cBhvr>
                                        <p:cTn id="104" dur="1000" fill="hold"/>
                                        <p:tgtEl>
                                          <p:spTgt spid="19"/>
                                        </p:tgtEl>
                                        <p:attrNameLst>
                                          <p:attrName>ppt_x</p:attrName>
                                        </p:attrNameLst>
                                      </p:cBhvr>
                                      <p:tavLst>
                                        <p:tav tm="0">
                                          <p:val>
                                            <p:strVal val="#ppt_x"/>
                                          </p:val>
                                        </p:tav>
                                        <p:tav tm="100000">
                                          <p:val>
                                            <p:strVal val="#ppt_x"/>
                                          </p:val>
                                        </p:tav>
                                      </p:tavLst>
                                    </p:anim>
                                    <p:anim calcmode="lin" valueType="num">
                                      <p:cBhvr>
                                        <p:cTn id="105" dur="1000" fill="hold"/>
                                        <p:tgtEl>
                                          <p:spTgt spid="19"/>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fade">
                                      <p:cBhvr>
                                        <p:cTn id="108" dur="1000"/>
                                        <p:tgtEl>
                                          <p:spTgt spid="23"/>
                                        </p:tgtEl>
                                      </p:cBhvr>
                                    </p:animEffect>
                                    <p:anim calcmode="lin" valueType="num">
                                      <p:cBhvr>
                                        <p:cTn id="109" dur="1000" fill="hold"/>
                                        <p:tgtEl>
                                          <p:spTgt spid="23"/>
                                        </p:tgtEl>
                                        <p:attrNameLst>
                                          <p:attrName>ppt_x</p:attrName>
                                        </p:attrNameLst>
                                      </p:cBhvr>
                                      <p:tavLst>
                                        <p:tav tm="0">
                                          <p:val>
                                            <p:strVal val="#ppt_x"/>
                                          </p:val>
                                        </p:tav>
                                        <p:tav tm="100000">
                                          <p:val>
                                            <p:strVal val="#ppt_x"/>
                                          </p:val>
                                        </p:tav>
                                      </p:tavLst>
                                    </p:anim>
                                    <p:anim calcmode="lin" valueType="num">
                                      <p:cBhvr>
                                        <p:cTn id="11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8843" y="402331"/>
            <a:ext cx="8855765" cy="1026674"/>
          </a:xfrm>
        </p:spPr>
        <p:txBody>
          <a:bodyPr/>
          <a:lstStyle/>
          <a:p>
            <a:r>
              <a:rPr lang="en-US" sz="4000" dirty="0"/>
              <a:t>The Project Delivery Network (PDN)</a:t>
            </a:r>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6</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grpSp>
        <p:nvGrpSpPr>
          <p:cNvPr id="10" name="Group 9">
            <a:extLst>
              <a:ext uri="{FF2B5EF4-FFF2-40B4-BE49-F238E27FC236}">
                <a16:creationId xmlns:a16="http://schemas.microsoft.com/office/drawing/2014/main" id="{801DCE11-5F66-4D3E-BD3F-6FA59004CD0C}"/>
              </a:ext>
            </a:extLst>
          </p:cNvPr>
          <p:cNvGrpSpPr/>
          <p:nvPr/>
        </p:nvGrpSpPr>
        <p:grpSpPr>
          <a:xfrm>
            <a:off x="538368" y="3491294"/>
            <a:ext cx="2898914" cy="577589"/>
            <a:chOff x="606287" y="2345635"/>
            <a:chExt cx="2717682" cy="577589"/>
          </a:xfrm>
          <a:solidFill>
            <a:srgbClr val="387AAB"/>
          </a:solidFill>
        </p:grpSpPr>
        <p:sp>
          <p:nvSpPr>
            <p:cNvPr id="11" name="TextBox 10">
              <a:extLst>
                <a:ext uri="{FF2B5EF4-FFF2-40B4-BE49-F238E27FC236}">
                  <a16:creationId xmlns:a16="http://schemas.microsoft.com/office/drawing/2014/main" id="{1B84A34C-2877-4654-B93D-D4F9CBFFD0FC}"/>
                </a:ext>
              </a:extLst>
            </p:cNvPr>
            <p:cNvSpPr txBox="1"/>
            <p:nvPr/>
          </p:nvSpPr>
          <p:spPr>
            <a:xfrm>
              <a:off x="954156" y="2430117"/>
              <a:ext cx="2369813" cy="408623"/>
            </a:xfrm>
            <a:prstGeom prst="roundRect">
              <a:avLst/>
            </a:prstGeom>
            <a:grp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t>    Has clearly defined:</a:t>
              </a:r>
            </a:p>
          </p:txBody>
        </p:sp>
        <p:sp>
          <p:nvSpPr>
            <p:cNvPr id="12" name="Oval 11">
              <a:extLst>
                <a:ext uri="{FF2B5EF4-FFF2-40B4-BE49-F238E27FC236}">
                  <a16:creationId xmlns:a16="http://schemas.microsoft.com/office/drawing/2014/main" id="{530E0614-CB56-4558-88B7-AD6F1921CD25}"/>
                </a:ext>
              </a:extLst>
            </p:cNvPr>
            <p:cNvSpPr/>
            <p:nvPr/>
          </p:nvSpPr>
          <p:spPr>
            <a:xfrm>
              <a:off x="606287" y="2345635"/>
              <a:ext cx="556592" cy="577589"/>
            </a:xfrm>
            <a:prstGeom prst="ellipse">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EE39FE9-064D-421C-9921-51F2E59B5BC8}"/>
              </a:ext>
            </a:extLst>
          </p:cNvPr>
          <p:cNvGrpSpPr/>
          <p:nvPr/>
        </p:nvGrpSpPr>
        <p:grpSpPr>
          <a:xfrm>
            <a:off x="1239078" y="4167026"/>
            <a:ext cx="2043352" cy="577589"/>
            <a:chOff x="670893" y="2345635"/>
            <a:chExt cx="2012673" cy="577589"/>
          </a:xfrm>
        </p:grpSpPr>
        <p:sp>
          <p:nvSpPr>
            <p:cNvPr id="14" name="TextBox 13">
              <a:extLst>
                <a:ext uri="{FF2B5EF4-FFF2-40B4-BE49-F238E27FC236}">
                  <a16:creationId xmlns:a16="http://schemas.microsoft.com/office/drawing/2014/main" id="{B32655E8-CAEF-453C-8B29-BAAC42700256}"/>
                </a:ext>
              </a:extLst>
            </p:cNvPr>
            <p:cNvSpPr txBox="1"/>
            <p:nvPr/>
          </p:nvSpPr>
          <p:spPr>
            <a:xfrm>
              <a:off x="954158" y="2430117"/>
              <a:ext cx="1729408" cy="408623"/>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    Milestones</a:t>
              </a:r>
            </a:p>
          </p:txBody>
        </p:sp>
        <p:sp>
          <p:nvSpPr>
            <p:cNvPr id="15" name="Diamond 14">
              <a:extLst>
                <a:ext uri="{FF2B5EF4-FFF2-40B4-BE49-F238E27FC236}">
                  <a16:creationId xmlns:a16="http://schemas.microsoft.com/office/drawing/2014/main" id="{6B471827-54A0-4F32-9C21-4F19AFBE5FCB}"/>
                </a:ext>
              </a:extLst>
            </p:cNvPr>
            <p:cNvSpPr/>
            <p:nvPr/>
          </p:nvSpPr>
          <p:spPr>
            <a:xfrm>
              <a:off x="670893" y="2345635"/>
              <a:ext cx="546650" cy="577589"/>
            </a:xfrm>
            <a:prstGeom prst="diamon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BE846FF3-F3E6-4B59-AAB2-2A4FC3FCB30D}"/>
              </a:ext>
            </a:extLst>
          </p:cNvPr>
          <p:cNvGrpSpPr/>
          <p:nvPr/>
        </p:nvGrpSpPr>
        <p:grpSpPr>
          <a:xfrm>
            <a:off x="1239078" y="5557726"/>
            <a:ext cx="2043352" cy="577589"/>
            <a:chOff x="670893" y="2345635"/>
            <a:chExt cx="2012673" cy="577589"/>
          </a:xfrm>
        </p:grpSpPr>
        <p:sp>
          <p:nvSpPr>
            <p:cNvPr id="20" name="TextBox 19">
              <a:extLst>
                <a:ext uri="{FF2B5EF4-FFF2-40B4-BE49-F238E27FC236}">
                  <a16:creationId xmlns:a16="http://schemas.microsoft.com/office/drawing/2014/main" id="{0C66FC0D-2751-46D7-A245-FEAB08503874}"/>
                </a:ext>
              </a:extLst>
            </p:cNvPr>
            <p:cNvSpPr txBox="1"/>
            <p:nvPr/>
          </p:nvSpPr>
          <p:spPr>
            <a:xfrm>
              <a:off x="954158" y="2430117"/>
              <a:ext cx="1729408" cy="408623"/>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    Roles</a:t>
              </a:r>
            </a:p>
          </p:txBody>
        </p:sp>
        <p:sp>
          <p:nvSpPr>
            <p:cNvPr id="21" name="Diamond 20">
              <a:extLst>
                <a:ext uri="{FF2B5EF4-FFF2-40B4-BE49-F238E27FC236}">
                  <a16:creationId xmlns:a16="http://schemas.microsoft.com/office/drawing/2014/main" id="{7CFF1E9F-6EB8-4B88-84CF-79C92D0A7B93}"/>
                </a:ext>
              </a:extLst>
            </p:cNvPr>
            <p:cNvSpPr/>
            <p:nvPr/>
          </p:nvSpPr>
          <p:spPr>
            <a:xfrm>
              <a:off x="670893" y="2345635"/>
              <a:ext cx="546650" cy="577589"/>
            </a:xfrm>
            <a:prstGeom prst="diamon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5407E91F-A78F-4925-B2C6-8D2DE0B3B078}"/>
              </a:ext>
            </a:extLst>
          </p:cNvPr>
          <p:cNvGrpSpPr/>
          <p:nvPr/>
        </p:nvGrpSpPr>
        <p:grpSpPr>
          <a:xfrm>
            <a:off x="1239078" y="4862045"/>
            <a:ext cx="2043352" cy="577589"/>
            <a:chOff x="670893" y="2345635"/>
            <a:chExt cx="2012673" cy="577589"/>
          </a:xfrm>
        </p:grpSpPr>
        <p:sp>
          <p:nvSpPr>
            <p:cNvPr id="23" name="TextBox 22">
              <a:extLst>
                <a:ext uri="{FF2B5EF4-FFF2-40B4-BE49-F238E27FC236}">
                  <a16:creationId xmlns:a16="http://schemas.microsoft.com/office/drawing/2014/main" id="{A06CCAB4-A71B-455D-B0F6-167ADDF9BF06}"/>
                </a:ext>
              </a:extLst>
            </p:cNvPr>
            <p:cNvSpPr txBox="1"/>
            <p:nvPr/>
          </p:nvSpPr>
          <p:spPr>
            <a:xfrm>
              <a:off x="954158" y="2430117"/>
              <a:ext cx="1729408" cy="408623"/>
            </a:xfrm>
            <a:prstGeom prst="round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    Deliverables</a:t>
              </a:r>
            </a:p>
          </p:txBody>
        </p:sp>
        <p:sp>
          <p:nvSpPr>
            <p:cNvPr id="24" name="Diamond 23">
              <a:extLst>
                <a:ext uri="{FF2B5EF4-FFF2-40B4-BE49-F238E27FC236}">
                  <a16:creationId xmlns:a16="http://schemas.microsoft.com/office/drawing/2014/main" id="{485ED243-965E-42DA-8DC7-1B0C2DF646AA}"/>
                </a:ext>
              </a:extLst>
            </p:cNvPr>
            <p:cNvSpPr/>
            <p:nvPr/>
          </p:nvSpPr>
          <p:spPr>
            <a:xfrm>
              <a:off x="670893" y="2345635"/>
              <a:ext cx="546650" cy="577589"/>
            </a:xfrm>
            <a:prstGeom prst="diamon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pic>
        <p:nvPicPr>
          <p:cNvPr id="25" name="Picture 24" descr="See the source image">
            <a:extLst>
              <a:ext uri="{FF2B5EF4-FFF2-40B4-BE49-F238E27FC236}">
                <a16:creationId xmlns:a16="http://schemas.microsoft.com/office/drawing/2014/main" id="{F86FD71D-3646-4EFD-BCF6-D6152111B77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7283" y="1420113"/>
            <a:ext cx="5517874" cy="4845530"/>
          </a:xfrm>
          <a:prstGeom prst="rect">
            <a:avLst/>
          </a:prstGeom>
          <a:noFill/>
          <a:ln>
            <a:noFill/>
          </a:ln>
        </p:spPr>
      </p:pic>
      <p:grpSp>
        <p:nvGrpSpPr>
          <p:cNvPr id="7" name="Group 6">
            <a:extLst>
              <a:ext uri="{FF2B5EF4-FFF2-40B4-BE49-F238E27FC236}">
                <a16:creationId xmlns:a16="http://schemas.microsoft.com/office/drawing/2014/main" id="{8F7AA772-A223-49A2-9CCA-C8612907DE47}"/>
              </a:ext>
            </a:extLst>
          </p:cNvPr>
          <p:cNvGrpSpPr/>
          <p:nvPr/>
        </p:nvGrpSpPr>
        <p:grpSpPr>
          <a:xfrm>
            <a:off x="301485" y="1763050"/>
            <a:ext cx="3135797" cy="905237"/>
            <a:chOff x="256760" y="2345635"/>
            <a:chExt cx="3135797" cy="905237"/>
          </a:xfrm>
          <a:solidFill>
            <a:srgbClr val="387AAB"/>
          </a:solidFill>
        </p:grpSpPr>
        <p:sp>
          <p:nvSpPr>
            <p:cNvPr id="4" name="TextBox 3">
              <a:extLst>
                <a:ext uri="{FF2B5EF4-FFF2-40B4-BE49-F238E27FC236}">
                  <a16:creationId xmlns:a16="http://schemas.microsoft.com/office/drawing/2014/main" id="{8A744BE7-FF6C-4E9E-8379-F5AA3B2A46E0}"/>
                </a:ext>
              </a:extLst>
            </p:cNvPr>
            <p:cNvSpPr txBox="1"/>
            <p:nvPr/>
          </p:nvSpPr>
          <p:spPr>
            <a:xfrm>
              <a:off x="954158" y="2430117"/>
              <a:ext cx="2438399" cy="715089"/>
            </a:xfrm>
            <a:prstGeom prst="roundRect">
              <a:avLst/>
            </a:prstGeom>
            <a:grp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t>   Well-defined, </a:t>
              </a:r>
            </a:p>
            <a:p>
              <a:r>
                <a:rPr lang="en-US" dirty="0"/>
                <a:t>    transparent process</a:t>
              </a:r>
            </a:p>
          </p:txBody>
        </p:sp>
        <p:sp>
          <p:nvSpPr>
            <p:cNvPr id="2" name="Oval 1">
              <a:extLst>
                <a:ext uri="{FF2B5EF4-FFF2-40B4-BE49-F238E27FC236}">
                  <a16:creationId xmlns:a16="http://schemas.microsoft.com/office/drawing/2014/main" id="{125C3D82-5776-48BC-9DCB-BC93FE650945}"/>
                </a:ext>
              </a:extLst>
            </p:cNvPr>
            <p:cNvSpPr/>
            <p:nvPr/>
          </p:nvSpPr>
          <p:spPr>
            <a:xfrm>
              <a:off x="256760" y="2345635"/>
              <a:ext cx="906119" cy="905237"/>
            </a:xfrm>
            <a:prstGeom prst="ellipse">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A7BDF504-3F58-457E-B478-8594BB536BC3}"/>
              </a:ext>
            </a:extLst>
          </p:cNvPr>
          <p:cNvGrpSpPr/>
          <p:nvPr/>
        </p:nvGrpSpPr>
        <p:grpSpPr>
          <a:xfrm>
            <a:off x="538368" y="2769828"/>
            <a:ext cx="2898914" cy="577589"/>
            <a:chOff x="606287" y="2345635"/>
            <a:chExt cx="2717682" cy="577589"/>
          </a:xfrm>
          <a:solidFill>
            <a:srgbClr val="387AAB"/>
          </a:solidFill>
        </p:grpSpPr>
        <p:sp>
          <p:nvSpPr>
            <p:cNvPr id="27" name="TextBox 26">
              <a:extLst>
                <a:ext uri="{FF2B5EF4-FFF2-40B4-BE49-F238E27FC236}">
                  <a16:creationId xmlns:a16="http://schemas.microsoft.com/office/drawing/2014/main" id="{1E295457-D848-4792-BD43-CCF446B31165}"/>
                </a:ext>
              </a:extLst>
            </p:cNvPr>
            <p:cNvSpPr txBox="1"/>
            <p:nvPr/>
          </p:nvSpPr>
          <p:spPr>
            <a:xfrm>
              <a:off x="954156" y="2430117"/>
              <a:ext cx="2369813" cy="408623"/>
            </a:xfrm>
            <a:prstGeom prst="roundRect">
              <a:avLst/>
            </a:prstGeom>
            <a:grp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t>    Streamlined Activities</a:t>
              </a:r>
            </a:p>
          </p:txBody>
        </p:sp>
        <p:sp>
          <p:nvSpPr>
            <p:cNvPr id="28" name="Oval 27">
              <a:extLst>
                <a:ext uri="{FF2B5EF4-FFF2-40B4-BE49-F238E27FC236}">
                  <a16:creationId xmlns:a16="http://schemas.microsoft.com/office/drawing/2014/main" id="{315CC78E-053C-4511-AC7D-141E4ECA7967}"/>
                </a:ext>
              </a:extLst>
            </p:cNvPr>
            <p:cNvSpPr/>
            <p:nvPr/>
          </p:nvSpPr>
          <p:spPr>
            <a:xfrm>
              <a:off x="606287" y="2345635"/>
              <a:ext cx="556592" cy="577589"/>
            </a:xfrm>
            <a:prstGeom prst="ellipse">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749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8843" y="402331"/>
            <a:ext cx="8855765" cy="1026674"/>
          </a:xfrm>
        </p:spPr>
        <p:txBody>
          <a:bodyPr/>
          <a:lstStyle/>
          <a:p>
            <a:r>
              <a:rPr lang="en-US" sz="4000" dirty="0"/>
              <a:t>The Project Delivery Network (PDN)</a:t>
            </a:r>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7</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pic>
        <p:nvPicPr>
          <p:cNvPr id="26" name="Picture 25" descr="See the source image">
            <a:extLst>
              <a:ext uri="{FF2B5EF4-FFF2-40B4-BE49-F238E27FC236}">
                <a16:creationId xmlns:a16="http://schemas.microsoft.com/office/drawing/2014/main" id="{5FCD8DD2-6E99-40F9-A73B-F064EAEF7BB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67539" y="1429005"/>
            <a:ext cx="5287617" cy="4723317"/>
          </a:xfrm>
          <a:prstGeom prst="rect">
            <a:avLst/>
          </a:prstGeom>
          <a:noFill/>
          <a:ln>
            <a:noFill/>
          </a:ln>
        </p:spPr>
      </p:pic>
      <p:sp>
        <p:nvSpPr>
          <p:cNvPr id="29" name="TextBox 28">
            <a:extLst>
              <a:ext uri="{FF2B5EF4-FFF2-40B4-BE49-F238E27FC236}">
                <a16:creationId xmlns:a16="http://schemas.microsoft.com/office/drawing/2014/main" id="{2B931DF1-27EE-4810-A693-7210CF7E85A8}"/>
              </a:ext>
            </a:extLst>
          </p:cNvPr>
          <p:cNvSpPr txBox="1"/>
          <p:nvPr/>
        </p:nvSpPr>
        <p:spPr>
          <a:xfrm>
            <a:off x="188845" y="1682190"/>
            <a:ext cx="3478694" cy="4014788"/>
          </a:xfrm>
          <a:prstGeom prst="roundRect">
            <a:avLst/>
          </a:prstGeom>
          <a:solidFill>
            <a:srgbClr val="34424C"/>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u="sng" dirty="0"/>
              <a:t>Benefits: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Encourages team collaboration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Eliminate silos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Team Members </a:t>
            </a:r>
            <a:r>
              <a:rPr lang="en-US" dirty="0">
                <a:sym typeface="Wingdings" panose="05000000000000000000" pitchFamily="2" charset="2"/>
              </a:rPr>
              <a:t> on</a:t>
            </a:r>
            <a:r>
              <a:rPr lang="en-US" dirty="0"/>
              <a:t> same page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Efficient delivery of projects </a:t>
            </a:r>
            <a:r>
              <a:rPr lang="en-US" dirty="0">
                <a:sym typeface="Wingdings" panose="05000000000000000000" pitchFamily="2" charset="2"/>
              </a:rPr>
              <a:t>&amp; </a:t>
            </a:r>
            <a:r>
              <a:rPr lang="en-US" dirty="0"/>
              <a:t>meet stakeholder's expectations</a:t>
            </a:r>
          </a:p>
        </p:txBody>
      </p:sp>
    </p:spTree>
    <p:extLst>
      <p:ext uri="{BB962C8B-B14F-4D97-AF65-F5344CB8AC3E}">
        <p14:creationId xmlns:p14="http://schemas.microsoft.com/office/powerpoint/2010/main" val="176923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48070" y="402331"/>
            <a:ext cx="5023879" cy="1143000"/>
          </a:xfrm>
        </p:spPr>
        <p:txBody>
          <a:bodyPr/>
          <a:lstStyle/>
          <a:p>
            <a:r>
              <a:rPr lang="en-US" u="sng" dirty="0"/>
              <a:t>Where is the PDN?</a:t>
            </a:r>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8</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pic>
        <p:nvPicPr>
          <p:cNvPr id="3" name="Picture 2">
            <a:extLst>
              <a:ext uri="{FF2B5EF4-FFF2-40B4-BE49-F238E27FC236}">
                <a16:creationId xmlns:a16="http://schemas.microsoft.com/office/drawing/2014/main" id="{315C4705-829C-4010-9C30-9C01EF318301}"/>
              </a:ext>
            </a:extLst>
          </p:cNvPr>
          <p:cNvPicPr>
            <a:picLocks noChangeAspect="1"/>
          </p:cNvPicPr>
          <p:nvPr/>
        </p:nvPicPr>
        <p:blipFill rotWithShape="1">
          <a:blip r:embed="rId3"/>
          <a:srcRect l="870" r="2499"/>
          <a:stretch/>
        </p:blipFill>
        <p:spPr>
          <a:xfrm>
            <a:off x="579785" y="1512079"/>
            <a:ext cx="7760447" cy="5221957"/>
          </a:xfrm>
          <a:prstGeom prst="rect">
            <a:avLst/>
          </a:prstGeom>
        </p:spPr>
      </p:pic>
      <p:pic>
        <p:nvPicPr>
          <p:cNvPr id="2" name="Picture 1">
            <a:extLst>
              <a:ext uri="{FF2B5EF4-FFF2-40B4-BE49-F238E27FC236}">
                <a16:creationId xmlns:a16="http://schemas.microsoft.com/office/drawing/2014/main" id="{5F3975FA-F652-484C-B087-B8172FB35E78}"/>
              </a:ext>
            </a:extLst>
          </p:cNvPr>
          <p:cNvPicPr>
            <a:picLocks noChangeAspect="1"/>
          </p:cNvPicPr>
          <p:nvPr/>
        </p:nvPicPr>
        <p:blipFill rotWithShape="1">
          <a:blip r:embed="rId4"/>
          <a:srcRect l="4111" r="6974" b="13406"/>
          <a:stretch/>
        </p:blipFill>
        <p:spPr>
          <a:xfrm>
            <a:off x="1681915" y="1409303"/>
            <a:ext cx="5556186" cy="5312174"/>
          </a:xfrm>
          <a:prstGeom prst="rect">
            <a:avLst/>
          </a:prstGeom>
        </p:spPr>
      </p:pic>
      <p:cxnSp>
        <p:nvCxnSpPr>
          <p:cNvPr id="10" name="Straight Arrow Connector 9">
            <a:extLst>
              <a:ext uri="{FF2B5EF4-FFF2-40B4-BE49-F238E27FC236}">
                <a16:creationId xmlns:a16="http://schemas.microsoft.com/office/drawing/2014/main" id="{20A4405C-4FF2-4131-BA6D-F6FD8D7D35B6}"/>
              </a:ext>
            </a:extLst>
          </p:cNvPr>
          <p:cNvCxnSpPr>
            <a:cxnSpLocks/>
          </p:cNvCxnSpPr>
          <p:nvPr/>
        </p:nvCxnSpPr>
        <p:spPr>
          <a:xfrm flipV="1">
            <a:off x="5144877" y="2060155"/>
            <a:ext cx="0" cy="1167787"/>
          </a:xfrm>
          <a:prstGeom prst="straightConnector1">
            <a:avLst/>
          </a:prstGeom>
          <a:ln w="127000">
            <a:solidFill>
              <a:srgbClr val="FF4E19"/>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1FB4016-0D73-4162-B645-21EEDF141993}"/>
              </a:ext>
            </a:extLst>
          </p:cNvPr>
          <p:cNvCxnSpPr>
            <a:cxnSpLocks/>
          </p:cNvCxnSpPr>
          <p:nvPr/>
        </p:nvCxnSpPr>
        <p:spPr>
          <a:xfrm flipH="1">
            <a:off x="3448280" y="5387248"/>
            <a:ext cx="1390420" cy="1"/>
          </a:xfrm>
          <a:prstGeom prst="straightConnector1">
            <a:avLst/>
          </a:prstGeom>
          <a:ln w="127000">
            <a:solidFill>
              <a:srgbClr val="34424D"/>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92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26" presetClass="emph" presetSubtype="0" repeatCount="2000" fill="hold" nodeType="withEffect">
                                  <p:stCondLst>
                                    <p:cond delay="500"/>
                                  </p:stCondLst>
                                  <p:childTnLst>
                                    <p:animEffect transition="out" filter="fade">
                                      <p:cBhvr>
                                        <p:cTn id="18" dur="1000" tmFilter="0, 0; .2, .5; .8, .5; 1, 0"/>
                                        <p:tgtEl>
                                          <p:spTgt spid="10"/>
                                        </p:tgtEl>
                                      </p:cBhvr>
                                    </p:animEffect>
                                    <p:animScale>
                                      <p:cBhvr>
                                        <p:cTn id="19" dur="500" autoRev="1" fill="hold"/>
                                        <p:tgtEl>
                                          <p:spTgt spid="10"/>
                                        </p:tgtEl>
                                      </p:cBhvr>
                                      <p:by x="105000" y="105000"/>
                                    </p:animScale>
                                  </p:childTnLst>
                                </p:cTn>
                              </p:par>
                              <p:par>
                                <p:cTn id="20" presetID="42" presetClass="exit" presetSubtype="0" fill="hold" nodeType="withEffect">
                                  <p:stCondLst>
                                    <p:cond delay="2500"/>
                                  </p:stCondLst>
                                  <p:childTnLst>
                                    <p:animEffect transition="out" filter="fade">
                                      <p:cBhvr>
                                        <p:cTn id="21" dur="1000"/>
                                        <p:tgtEl>
                                          <p:spTgt spid="10"/>
                                        </p:tgtEl>
                                      </p:cBhvr>
                                    </p:animEffect>
                                    <p:anim calcmode="lin" valueType="num">
                                      <p:cBhvr>
                                        <p:cTn id="22" dur="1000"/>
                                        <p:tgtEl>
                                          <p:spTgt spid="10"/>
                                        </p:tgtEl>
                                        <p:attrNameLst>
                                          <p:attrName>ppt_x</p:attrName>
                                        </p:attrNameLst>
                                      </p:cBhvr>
                                      <p:tavLst>
                                        <p:tav tm="0">
                                          <p:val>
                                            <p:strVal val="ppt_x"/>
                                          </p:val>
                                        </p:tav>
                                        <p:tav tm="100000">
                                          <p:val>
                                            <p:strVal val="ppt_x"/>
                                          </p:val>
                                        </p:tav>
                                      </p:tavLst>
                                    </p:anim>
                                    <p:anim calcmode="lin" valueType="num">
                                      <p:cBhvr>
                                        <p:cTn id="23" dur="1000"/>
                                        <p:tgtEl>
                                          <p:spTgt spid="10"/>
                                        </p:tgtEl>
                                        <p:attrNameLst>
                                          <p:attrName>ppt_y</p:attrName>
                                        </p:attrNameLst>
                                      </p:cBhvr>
                                      <p:tavLst>
                                        <p:tav tm="0">
                                          <p:val>
                                            <p:strVal val="ppt_y"/>
                                          </p:val>
                                        </p:tav>
                                        <p:tav tm="100000">
                                          <p:val>
                                            <p:strVal val="ppt_y+.1"/>
                                          </p:val>
                                        </p:tav>
                                      </p:tavLst>
                                    </p:anim>
                                    <p:set>
                                      <p:cBhvr>
                                        <p:cTn id="24" dur="1" fill="hold">
                                          <p:stCondLst>
                                            <p:cond delay="999"/>
                                          </p:stCondLst>
                                        </p:cTn>
                                        <p:tgtEl>
                                          <p:spTgt spid="10"/>
                                        </p:tgtEl>
                                        <p:attrNameLst>
                                          <p:attrName>style.visibility</p:attrName>
                                        </p:attrNameLst>
                                      </p:cBhvr>
                                      <p:to>
                                        <p:strVal val="hidden"/>
                                      </p:to>
                                    </p:set>
                                  </p:childTnLst>
                                </p:cTn>
                              </p:par>
                              <p:par>
                                <p:cTn id="25" presetID="26" presetClass="entr" presetSubtype="0" fill="hold" nodeType="withEffect">
                                  <p:stCondLst>
                                    <p:cond delay="250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80">
                                          <p:stCondLst>
                                            <p:cond delay="0"/>
                                          </p:stCondLst>
                                        </p:cTn>
                                        <p:tgtEl>
                                          <p:spTgt spid="12"/>
                                        </p:tgtEl>
                                      </p:cBhvr>
                                    </p:animEffect>
                                    <p:anim calcmode="lin" valueType="num">
                                      <p:cBhvr>
                                        <p:cTn id="2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3" dur="26">
                                          <p:stCondLst>
                                            <p:cond delay="650"/>
                                          </p:stCondLst>
                                        </p:cTn>
                                        <p:tgtEl>
                                          <p:spTgt spid="12"/>
                                        </p:tgtEl>
                                      </p:cBhvr>
                                      <p:to x="100000" y="60000"/>
                                    </p:animScale>
                                    <p:animScale>
                                      <p:cBhvr>
                                        <p:cTn id="34" dur="166" decel="50000">
                                          <p:stCondLst>
                                            <p:cond delay="676"/>
                                          </p:stCondLst>
                                        </p:cTn>
                                        <p:tgtEl>
                                          <p:spTgt spid="12"/>
                                        </p:tgtEl>
                                      </p:cBhvr>
                                      <p:to x="100000" y="100000"/>
                                    </p:animScale>
                                    <p:animScale>
                                      <p:cBhvr>
                                        <p:cTn id="35" dur="26">
                                          <p:stCondLst>
                                            <p:cond delay="1312"/>
                                          </p:stCondLst>
                                        </p:cTn>
                                        <p:tgtEl>
                                          <p:spTgt spid="12"/>
                                        </p:tgtEl>
                                      </p:cBhvr>
                                      <p:to x="100000" y="80000"/>
                                    </p:animScale>
                                    <p:animScale>
                                      <p:cBhvr>
                                        <p:cTn id="36" dur="166" decel="50000">
                                          <p:stCondLst>
                                            <p:cond delay="1338"/>
                                          </p:stCondLst>
                                        </p:cTn>
                                        <p:tgtEl>
                                          <p:spTgt spid="12"/>
                                        </p:tgtEl>
                                      </p:cBhvr>
                                      <p:to x="100000" y="100000"/>
                                    </p:animScale>
                                    <p:animScale>
                                      <p:cBhvr>
                                        <p:cTn id="37" dur="26">
                                          <p:stCondLst>
                                            <p:cond delay="1642"/>
                                          </p:stCondLst>
                                        </p:cTn>
                                        <p:tgtEl>
                                          <p:spTgt spid="12"/>
                                        </p:tgtEl>
                                      </p:cBhvr>
                                      <p:to x="100000" y="90000"/>
                                    </p:animScale>
                                    <p:animScale>
                                      <p:cBhvr>
                                        <p:cTn id="38" dur="166" decel="50000">
                                          <p:stCondLst>
                                            <p:cond delay="1668"/>
                                          </p:stCondLst>
                                        </p:cTn>
                                        <p:tgtEl>
                                          <p:spTgt spid="12"/>
                                        </p:tgtEl>
                                      </p:cBhvr>
                                      <p:to x="100000" y="100000"/>
                                    </p:animScale>
                                    <p:animScale>
                                      <p:cBhvr>
                                        <p:cTn id="39" dur="26">
                                          <p:stCondLst>
                                            <p:cond delay="1808"/>
                                          </p:stCondLst>
                                        </p:cTn>
                                        <p:tgtEl>
                                          <p:spTgt spid="12"/>
                                        </p:tgtEl>
                                      </p:cBhvr>
                                      <p:to x="100000" y="95000"/>
                                    </p:animScale>
                                    <p:animScale>
                                      <p:cBhvr>
                                        <p:cTn id="4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1D6860-96CC-40D4-93E2-A14E0A410D89}"/>
              </a:ext>
            </a:extLst>
          </p:cNvPr>
          <p:cNvPicPr>
            <a:picLocks noChangeAspect="1"/>
          </p:cNvPicPr>
          <p:nvPr/>
        </p:nvPicPr>
        <p:blipFill>
          <a:blip r:embed="rId3"/>
          <a:stretch>
            <a:fillRect/>
          </a:stretch>
        </p:blipFill>
        <p:spPr>
          <a:xfrm>
            <a:off x="2651617" y="1666065"/>
            <a:ext cx="3808622" cy="4936141"/>
          </a:xfrm>
          <a:prstGeom prst="rect">
            <a:avLst/>
          </a:prstGeom>
        </p:spPr>
      </p:pic>
      <p:sp>
        <p:nvSpPr>
          <p:cNvPr id="6" name="Title 5"/>
          <p:cNvSpPr>
            <a:spLocks noGrp="1"/>
          </p:cNvSpPr>
          <p:nvPr>
            <p:ph type="title"/>
          </p:nvPr>
        </p:nvSpPr>
        <p:spPr>
          <a:xfrm>
            <a:off x="803768" y="402331"/>
            <a:ext cx="7356258" cy="1143000"/>
          </a:xfrm>
        </p:spPr>
        <p:txBody>
          <a:bodyPr/>
          <a:lstStyle/>
          <a:p>
            <a:r>
              <a:rPr lang="en-US" u="sng" dirty="0"/>
              <a:t>Project Delivery Network</a:t>
            </a:r>
          </a:p>
        </p:txBody>
      </p:sp>
      <p:sp>
        <p:nvSpPr>
          <p:cNvPr id="5" name="Slide Number Placeholder 4"/>
          <p:cNvSpPr>
            <a:spLocks noGrp="1"/>
          </p:cNvSpPr>
          <p:nvPr>
            <p:ph type="sldNum" sz="quarter" idx="14"/>
          </p:nvPr>
        </p:nvSpPr>
        <p:spPr>
          <a:xfrm>
            <a:off x="6553200" y="6356352"/>
            <a:ext cx="2133600" cy="365125"/>
          </a:xfrm>
        </p:spPr>
        <p:txBody>
          <a:bodyPr/>
          <a:lstStyle/>
          <a:p>
            <a:pPr>
              <a:defRPr/>
            </a:pPr>
            <a:fld id="{3C2E06F5-03C5-4BA5-AE80-2E98A827F366}" type="slidenum">
              <a:rPr lang="en-US" altLang="en-US" smtClean="0"/>
              <a:pPr>
                <a:defRPr/>
              </a:pPr>
              <a:t>9</a:t>
            </a:fld>
            <a:endParaRPr lang="en-US" altLang="en-US" dirty="0"/>
          </a:p>
        </p:txBody>
      </p:sp>
      <p:sp>
        <p:nvSpPr>
          <p:cNvPr id="9" name="Text Placeholder 6">
            <a:extLst>
              <a:ext uri="{FF2B5EF4-FFF2-40B4-BE49-F238E27FC236}">
                <a16:creationId xmlns:a16="http://schemas.microsoft.com/office/drawing/2014/main" id="{88785BFC-1662-4013-9DD7-6A283B108B3F}"/>
              </a:ext>
            </a:extLst>
          </p:cNvPr>
          <p:cNvSpPr>
            <a:spLocks noGrp="1"/>
          </p:cNvSpPr>
          <p:nvPr>
            <p:ph type="body" sz="quarter" idx="12"/>
          </p:nvPr>
        </p:nvSpPr>
        <p:spPr>
          <a:xfrm>
            <a:off x="4838700" y="88900"/>
            <a:ext cx="3848100" cy="273050"/>
          </a:xfrm>
        </p:spPr>
        <p:txBody>
          <a:bodyPr/>
          <a:lstStyle/>
          <a:p>
            <a:r>
              <a:rPr lang="en-US"/>
              <a:t>Integrated Project Delivery</a:t>
            </a:r>
            <a:endParaRPr lang="en-US" dirty="0"/>
          </a:p>
        </p:txBody>
      </p:sp>
      <p:pic>
        <p:nvPicPr>
          <p:cNvPr id="4" name="Picture 3">
            <a:extLst>
              <a:ext uri="{FF2B5EF4-FFF2-40B4-BE49-F238E27FC236}">
                <a16:creationId xmlns:a16="http://schemas.microsoft.com/office/drawing/2014/main" id="{D06A7B30-70FE-4392-A200-95B10C5A807D}"/>
              </a:ext>
            </a:extLst>
          </p:cNvPr>
          <p:cNvPicPr>
            <a:picLocks noChangeAspect="1"/>
          </p:cNvPicPr>
          <p:nvPr/>
        </p:nvPicPr>
        <p:blipFill>
          <a:blip r:embed="rId4"/>
          <a:stretch>
            <a:fillRect/>
          </a:stretch>
        </p:blipFill>
        <p:spPr>
          <a:xfrm>
            <a:off x="2823894" y="1791668"/>
            <a:ext cx="3496212" cy="4810539"/>
          </a:xfrm>
          <a:prstGeom prst="rect">
            <a:avLst/>
          </a:prstGeom>
        </p:spPr>
      </p:pic>
      <p:pic>
        <p:nvPicPr>
          <p:cNvPr id="3" name="Picture 2">
            <a:extLst>
              <a:ext uri="{FF2B5EF4-FFF2-40B4-BE49-F238E27FC236}">
                <a16:creationId xmlns:a16="http://schemas.microsoft.com/office/drawing/2014/main" id="{880FF2F5-33B4-44DB-AD7F-4261C2AB9579}"/>
              </a:ext>
            </a:extLst>
          </p:cNvPr>
          <p:cNvPicPr>
            <a:picLocks noChangeAspect="1"/>
          </p:cNvPicPr>
          <p:nvPr/>
        </p:nvPicPr>
        <p:blipFill>
          <a:blip r:embed="rId5"/>
          <a:stretch>
            <a:fillRect/>
          </a:stretch>
        </p:blipFill>
        <p:spPr>
          <a:xfrm>
            <a:off x="5457115" y="1791668"/>
            <a:ext cx="3405736" cy="4810539"/>
          </a:xfrm>
          <a:prstGeom prst="rect">
            <a:avLst/>
          </a:prstGeom>
        </p:spPr>
      </p:pic>
    </p:spTree>
    <p:extLst>
      <p:ext uri="{BB962C8B-B14F-4D97-AF65-F5344CB8AC3E}">
        <p14:creationId xmlns:p14="http://schemas.microsoft.com/office/powerpoint/2010/main" val="262417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2000"/>
                                  </p:stCondLst>
                                  <p:childTnLst>
                                    <p:animMotion origin="layout" path="M 0 0 L -0.25 0 E" pathEditMode="relative" ptsTypes="">
                                      <p:cBhvr>
                                        <p:cTn id="6" dur="2000" fill="hold"/>
                                        <p:tgtEl>
                                          <p:spTgt spid="8"/>
                                        </p:tgtEl>
                                        <p:attrNameLst>
                                          <p:attrName>ppt_x</p:attrName>
                                          <p:attrName>ppt_y</p:attrName>
                                        </p:attrNameLst>
                                      </p:cBhvr>
                                    </p:animMotion>
                                  </p:childTnLst>
                                </p:cTn>
                              </p:par>
                              <p:par>
                                <p:cTn id="7" presetID="10" presetClass="entr" presetSubtype="0" fill="hold" nodeType="withEffect">
                                  <p:stCondLst>
                                    <p:cond delay="4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ntr" presetSubtype="0" fill="hold" nodeType="withEffect">
                                  <p:stCondLst>
                                    <p:cond delay="5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07D96"/>
      </a:accent1>
      <a:accent2>
        <a:srgbClr val="701C45"/>
      </a:accent2>
      <a:accent3>
        <a:srgbClr val="616366"/>
      </a:accent3>
      <a:accent4>
        <a:srgbClr val="387AAB"/>
      </a:accent4>
      <a:accent5>
        <a:srgbClr val="588023"/>
      </a:accent5>
      <a:accent6>
        <a:srgbClr val="A8333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24909DC0DE40D341B69E7C6B1B5D225D" ma:contentTypeVersion="13" ma:contentTypeDescription="Create a new document." ma:contentTypeScope="" ma:versionID="712075e8b446a3efdbb0736b114dbd35">
  <xsd:schema xmlns:xsd="http://www.w3.org/2001/XMLSchema" xmlns:xs="http://www.w3.org/2001/XMLSchema" xmlns:p="http://schemas.microsoft.com/office/2006/metadata/properties" xmlns:ns1="http://schemas.microsoft.com/sharepoint/v3" xmlns:ns2="16f00c2e-ac5c-418b-9f13-a0771dbd417d" xmlns:ns3="8695ec25-1767-4d59-ac9e-49168b8b582f" targetNamespace="http://schemas.microsoft.com/office/2006/metadata/properties" ma:root="true" ma:fieldsID="53032550e5bdae5d85a34c3d92947115" ns1:_="" ns2:_="" ns3:_="">
    <xsd:import namespace="http://schemas.microsoft.com/sharepoint/v3"/>
    <xsd:import namespace="16f00c2e-ac5c-418b-9f13-a0771dbd417d"/>
    <xsd:import namespace="8695ec25-1767-4d59-ac9e-49168b8b582f"/>
    <xsd:element name="properties">
      <xsd:complexType>
        <xsd:sequence>
          <xsd:element name="documentManagement">
            <xsd:complexType>
              <xsd:all>
                <xsd:element ref="ns2:_dlc_DocId" minOccurs="0"/>
                <xsd:element ref="ns2:_dlc_DocIdUrl" minOccurs="0"/>
                <xsd:element ref="ns2:_dlc_DocIdPersistId" minOccurs="0"/>
                <xsd:element ref="ns3:Date"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2"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695ec25-1767-4d59-ac9e-49168b8b582f" elementFormDefault="qualified">
    <xsd:import namespace="http://schemas.microsoft.com/office/2006/documentManagement/types"/>
    <xsd:import namespace="http://schemas.microsoft.com/office/infopath/2007/PartnerControls"/>
    <xsd:element name="Date" ma:index="11"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ate xmlns="8695ec25-1767-4d59-ac9e-49168b8b582f">2021-02-04T05:00:00+00:00</Date>
    <URL xmlns="http://schemas.microsoft.com/sharepoint/v3">
      <Url xsi:nil="true"/>
      <Description xsi:nil="true"/>
    </URL>
  </documentManagement>
</p:properties>
</file>

<file path=customXml/itemProps1.xml><?xml version="1.0" encoding="utf-8"?>
<ds:datastoreItem xmlns:ds="http://schemas.openxmlformats.org/officeDocument/2006/customXml" ds:itemID="{134102A2-732D-4CDA-877F-8A210740CFBD}"/>
</file>

<file path=customXml/itemProps2.xml><?xml version="1.0" encoding="utf-8"?>
<ds:datastoreItem xmlns:ds="http://schemas.openxmlformats.org/officeDocument/2006/customXml" ds:itemID="{2512C78E-DB3B-4057-A284-350A46713D88}"/>
</file>

<file path=customXml/itemProps3.xml><?xml version="1.0" encoding="utf-8"?>
<ds:datastoreItem xmlns:ds="http://schemas.openxmlformats.org/officeDocument/2006/customXml" ds:itemID="{72B616C0-77A5-4E4D-B8A6-7A18F25518E7}">
  <ds:schemaRefs>
    <ds:schemaRef ds:uri="http://schemas.microsoft.com/sharepoint/v3/contenttype/forms"/>
  </ds:schemaRefs>
</ds:datastoreItem>
</file>

<file path=customXml/itemProps4.xml><?xml version="1.0" encoding="utf-8"?>
<ds:datastoreItem xmlns:ds="http://schemas.openxmlformats.org/officeDocument/2006/customXml" ds:itemID="{69DC4630-270D-46C0-A49F-98B7CB7315F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b02f474-2a6e-40a5-97a1-f3484f0b5c33"/>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5449</TotalTime>
  <Words>2860</Words>
  <Application>Microsoft Office PowerPoint</Application>
  <PresentationFormat>On-screen Show (4:3)</PresentationFormat>
  <Paragraphs>318</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Open Sans</vt:lpstr>
      <vt:lpstr>Wingdings</vt:lpstr>
      <vt:lpstr>Office Theme</vt:lpstr>
      <vt:lpstr>NCDOT – Integrated Project Delivery</vt:lpstr>
      <vt:lpstr>Outline</vt:lpstr>
      <vt:lpstr>What is IPD?</vt:lpstr>
      <vt:lpstr>Team-based culture</vt:lpstr>
      <vt:lpstr>What are IPD Teams Working On?</vt:lpstr>
      <vt:lpstr>The Project Delivery Network (PDN)</vt:lpstr>
      <vt:lpstr>The Project Delivery Network (PDN)</vt:lpstr>
      <vt:lpstr>Where is the PDN?</vt:lpstr>
      <vt:lpstr>Project Delivery Network</vt:lpstr>
      <vt:lpstr>PowerPoint Presentation</vt:lpstr>
      <vt:lpstr>PowerPoint Presentation</vt:lpstr>
      <vt:lpstr>PowerPoint Presentation</vt:lpstr>
      <vt:lpstr>PowerPoint Presentation</vt:lpstr>
      <vt:lpstr>PDN  Transition</vt:lpstr>
      <vt:lpstr>PDN – Next Steps</vt:lpstr>
      <vt:lpstr>Integrated Organization</vt:lpstr>
      <vt:lpstr>Project Manager Roles and Responsibilities</vt:lpstr>
      <vt:lpstr>Quality Management</vt:lpstr>
      <vt:lpstr>Quality Management</vt:lpstr>
      <vt:lpstr>Quality Control &amp; Assurance Checklists</vt:lpstr>
      <vt:lpstr>PowerPoint Presentation</vt:lpstr>
      <vt:lpstr>PowerPoint Presentation</vt:lpstr>
      <vt:lpstr>PowerPoint Presentation</vt:lpstr>
      <vt:lpstr>Comments Form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NCDOT – Integrated Project Delivery</dc:title>
  <dc:creator>Katrina Feltes</dc:creator>
  <cp:lastModifiedBy>Paul Steinman</cp:lastModifiedBy>
  <cp:revision>338</cp:revision>
  <cp:lastPrinted>2019-10-28T20:49:55Z</cp:lastPrinted>
  <dcterms:created xsi:type="dcterms:W3CDTF">2019-09-23T16:24:15Z</dcterms:created>
  <dcterms:modified xsi:type="dcterms:W3CDTF">2021-02-03T14:26:24Z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0x01010024909DC0DE40D341B69E7C6B1B5D225D</vt:lpwstr>
  </property>
  <property fmtid="{D5CDD505-2E9C-101B-9397-08002B2CF9AE}" pid="3" name="Order">
    <vt:r8>2100</vt:r8>
  </property>
</Properties>
</file>